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4"/>
  </p:sldMasterIdLst>
  <p:notesMasterIdLst>
    <p:notesMasterId r:id="rId21"/>
  </p:notesMasterIdLst>
  <p:handoutMasterIdLst>
    <p:handoutMasterId r:id="rId22"/>
  </p:handoutMasterIdLst>
  <p:sldIdLst>
    <p:sldId id="260" r:id="rId5"/>
    <p:sldId id="261" r:id="rId6"/>
    <p:sldId id="262" r:id="rId7"/>
    <p:sldId id="2147480244" r:id="rId8"/>
    <p:sldId id="2147480241" r:id="rId9"/>
    <p:sldId id="271" r:id="rId10"/>
    <p:sldId id="273" r:id="rId11"/>
    <p:sldId id="2147480245" r:id="rId12"/>
    <p:sldId id="2147480243" r:id="rId13"/>
    <p:sldId id="2147473684" r:id="rId14"/>
    <p:sldId id="2147473687" r:id="rId15"/>
    <p:sldId id="2147473681" r:id="rId16"/>
    <p:sldId id="2147471528" r:id="rId17"/>
    <p:sldId id="2147480246" r:id="rId18"/>
    <p:sldId id="5579" r:id="rId19"/>
    <p:sldId id="270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DA291C"/>
    <a:srgbClr val="959CA0"/>
    <a:srgbClr val="FE8A12"/>
    <a:srgbClr val="F4C65A"/>
    <a:srgbClr val="FFE2C4"/>
    <a:srgbClr val="FEC488"/>
    <a:srgbClr val="7FD1EF"/>
    <a:srgbClr val="A1D794"/>
    <a:srgbClr val="72C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6CEFD4-6236-D849-A18F-5D2001A7C26A}" v="65" dt="2024-11-06T13:12:36.982"/>
    <p1510:client id="{7BFBB14F-D643-496B-BC7F-BFEDB3E06731}" v="28" dt="2024-11-06T14:57:37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725" autoAdjust="0"/>
  </p:normalViewPr>
  <p:slideViewPr>
    <p:cSldViewPr snapToGrid="0">
      <p:cViewPr varScale="1">
        <p:scale>
          <a:sx n="80" d="100"/>
          <a:sy n="80" d="100"/>
        </p:scale>
        <p:origin x="4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4984" y="70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11/7/2024</a:t>
            </a:fld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11/7/2024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Replace Ceros – add list of modules (they’re in website module deck), defuse additional click objection – engagement is what matters. Replaces all the Arc modules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5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Impact stories are a good example use case for this module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Ops - Garrett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B76970-59B0-02CE-F0CF-5DF2129D58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rgbClr val="140B42"/>
              </a:gs>
              <a:gs pos="80000">
                <a:srgbClr val="005587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486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486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</a:t>
            </a:r>
            <a:br>
              <a:rPr lang="en-US" dirty="0"/>
            </a:br>
            <a:r>
              <a:rPr lang="en-US" dirty="0"/>
              <a:t>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486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16200000">
            <a:off x="10172703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16200000">
            <a:off x="10741443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16200000">
            <a:off x="7833691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C8515-986E-A47F-4BDA-CED96BF08D65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16200000">
            <a:off x="9058253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dirty="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25B28D-E9A6-1255-B443-7613304201B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38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4175059"/>
            <a:ext cx="624575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45751" cy="208483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4575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6E9086A-E529-2788-B0E4-EFA79D0E2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1F4E818-2A83-7489-FE1B-DC8FFF233719}"/>
              </a:ext>
            </a:extLst>
          </p:cNvPr>
          <p:cNvSpPr/>
          <p:nvPr userDrawn="1"/>
        </p:nvSpPr>
        <p:spPr>
          <a:xfrm rot="900000">
            <a:off x="7116823" y="-191976"/>
            <a:ext cx="1244450" cy="1815506"/>
          </a:xfrm>
          <a:custGeom>
            <a:avLst/>
            <a:gdLst>
              <a:gd name="connsiteX0" fmla="*/ 0 w 1244450"/>
              <a:gd name="connsiteY0" fmla="*/ 333449 h 1815506"/>
              <a:gd name="connsiteX1" fmla="*/ 1244450 w 1244450"/>
              <a:gd name="connsiteY1" fmla="*/ 0 h 1815506"/>
              <a:gd name="connsiteX2" fmla="*/ 1244450 w 1244450"/>
              <a:gd name="connsiteY2" fmla="*/ 1193281 h 1815506"/>
              <a:gd name="connsiteX3" fmla="*/ 622225 w 1244450"/>
              <a:gd name="connsiteY3" fmla="*/ 1815506 h 1815506"/>
              <a:gd name="connsiteX4" fmla="*/ 0 w 1244450"/>
              <a:gd name="connsiteY4" fmla="*/ 1193281 h 181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450" h="1815506">
                <a:moveTo>
                  <a:pt x="0" y="333449"/>
                </a:moveTo>
                <a:lnTo>
                  <a:pt x="1244450" y="0"/>
                </a:lnTo>
                <a:lnTo>
                  <a:pt x="1244450" y="1193281"/>
                </a:lnTo>
                <a:cubicBezTo>
                  <a:pt x="1244450" y="1536926"/>
                  <a:pt x="965870" y="1815506"/>
                  <a:pt x="622225" y="1815506"/>
                </a:cubicBezTo>
                <a:cubicBezTo>
                  <a:pt x="278580" y="1815506"/>
                  <a:pt x="0" y="1536926"/>
                  <a:pt x="0" y="1193281"/>
                </a:cubicBezTo>
                <a:close/>
              </a:path>
            </a:pathLst>
          </a:custGeom>
          <a:gradFill>
            <a:gsLst>
              <a:gs pos="20000">
                <a:srgbClr val="140B42"/>
              </a:gs>
              <a:gs pos="80000">
                <a:schemeClr val="accent2"/>
              </a:gs>
            </a:gsLst>
            <a:lin ang="5400000" scaled="1"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13A8D0-50D2-BE07-C33B-5280FE4232B0}"/>
              </a:ext>
            </a:extLst>
          </p:cNvPr>
          <p:cNvSpPr/>
          <p:nvPr userDrawn="1"/>
        </p:nvSpPr>
        <p:spPr>
          <a:xfrm rot="900000">
            <a:off x="11384415" y="4422162"/>
            <a:ext cx="1089824" cy="2621535"/>
          </a:xfrm>
          <a:custGeom>
            <a:avLst/>
            <a:gdLst>
              <a:gd name="connsiteX0" fmla="*/ 465632 w 1089824"/>
              <a:gd name="connsiteY0" fmla="*/ 0 h 2621535"/>
              <a:gd name="connsiteX1" fmla="*/ 1089824 w 1089824"/>
              <a:gd name="connsiteY1" fmla="*/ 2329517 h 2621535"/>
              <a:gd name="connsiteX2" fmla="*/ 0 w 1089824"/>
              <a:gd name="connsiteY2" fmla="*/ 2621535 h 2621535"/>
              <a:gd name="connsiteX3" fmla="*/ 0 w 1089824"/>
              <a:gd name="connsiteY3" fmla="*/ 596865 h 2621535"/>
              <a:gd name="connsiteX4" fmla="*/ 377494 w 1089824"/>
              <a:gd name="connsiteY4" fmla="*/ 27359 h 26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24" h="2621535">
                <a:moveTo>
                  <a:pt x="465632" y="0"/>
                </a:moveTo>
                <a:lnTo>
                  <a:pt x="1089824" y="2329517"/>
                </a:lnTo>
                <a:lnTo>
                  <a:pt x="0" y="2621535"/>
                </a:lnTo>
                <a:lnTo>
                  <a:pt x="0" y="596865"/>
                </a:lnTo>
                <a:cubicBezTo>
                  <a:pt x="0" y="340849"/>
                  <a:pt x="155656" y="121189"/>
                  <a:pt x="377494" y="27359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2"/>
              </a:gs>
              <a:gs pos="8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CA7F2F6-48FC-1B44-89F9-84682C0ED811}"/>
              </a:ext>
            </a:extLst>
          </p:cNvPr>
          <p:cNvSpPr/>
          <p:nvPr userDrawn="1"/>
        </p:nvSpPr>
        <p:spPr>
          <a:xfrm rot="900000">
            <a:off x="7841778" y="-500135"/>
            <a:ext cx="3914186" cy="7999940"/>
          </a:xfrm>
          <a:custGeom>
            <a:avLst/>
            <a:gdLst>
              <a:gd name="connsiteX0" fmla="*/ 3362855 w 3914186"/>
              <a:gd name="connsiteY0" fmla="*/ 0 h 7999940"/>
              <a:gd name="connsiteX1" fmla="*/ 3914186 w 3914186"/>
              <a:gd name="connsiteY1" fmla="*/ 2057597 h 7999940"/>
              <a:gd name="connsiteX2" fmla="*/ 3914185 w 3914186"/>
              <a:gd name="connsiteY2" fmla="*/ 6952194 h 7999940"/>
              <a:gd name="connsiteX3" fmla="*/ 3947 w 3914186"/>
              <a:gd name="connsiteY3" fmla="*/ 7999940 h 7999940"/>
              <a:gd name="connsiteX4" fmla="*/ 0 w 3914186"/>
              <a:gd name="connsiteY4" fmla="*/ 7921778 h 7999940"/>
              <a:gd name="connsiteX5" fmla="*/ 1 w 3914186"/>
              <a:gd name="connsiteY5" fmla="*/ 901074 h 799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4186" h="7999940">
                <a:moveTo>
                  <a:pt x="3362855" y="0"/>
                </a:moveTo>
                <a:lnTo>
                  <a:pt x="3914186" y="2057597"/>
                </a:lnTo>
                <a:lnTo>
                  <a:pt x="3914185" y="6952194"/>
                </a:lnTo>
                <a:lnTo>
                  <a:pt x="3947" y="7999940"/>
                </a:lnTo>
                <a:lnTo>
                  <a:pt x="0" y="7921778"/>
                </a:lnTo>
                <a:lnTo>
                  <a:pt x="1" y="901074"/>
                </a:lnTo>
                <a:close/>
              </a:path>
            </a:pathLst>
          </a:custGeom>
          <a:solidFill>
            <a:schemeClr val="accent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950733-D386-D461-6995-42A6097FF11E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22440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5400000" flipH="1">
            <a:off x="1141342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5400000" flipH="1">
            <a:off x="572602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5400000" flipH="1">
            <a:off x="766970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5400000" flipH="1">
            <a:off x="2255792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442453"/>
              <a:gd name="connsiteX1" fmla="*/ 0 w 877958"/>
              <a:gd name="connsiteY1" fmla="*/ 438979 h 5442453"/>
              <a:gd name="connsiteX2" fmla="*/ 438979 w 877958"/>
              <a:gd name="connsiteY2" fmla="*/ 0 h 5442453"/>
              <a:gd name="connsiteX3" fmla="*/ 438979 w 877958"/>
              <a:gd name="connsiteY3" fmla="*/ 0 h 5442453"/>
              <a:gd name="connsiteX4" fmla="*/ 877958 w 877958"/>
              <a:gd name="connsiteY4" fmla="*/ 438979 h 5442453"/>
              <a:gd name="connsiteX5" fmla="*/ 877958 w 877958"/>
              <a:gd name="connsiteY5" fmla="*/ 5389536 h 5442453"/>
              <a:gd name="connsiteX6" fmla="*/ 877958 w 877958"/>
              <a:gd name="connsiteY6" fmla="*/ 5389536 h 5442453"/>
              <a:gd name="connsiteX7" fmla="*/ 14816 w 877958"/>
              <a:gd name="connsiteY7" fmla="*/ 5442453 h 5442453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dirty="0" err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9C315F-6F0F-88CF-06F8-56C10BD0C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046CC9-1517-70B1-8165-DF336CD8DB1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5617028" y="2465262"/>
            <a:ext cx="5889171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878454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7C944E-D498-D622-98F6-EFDA46864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2001994"/>
            <a:ext cx="5588846" cy="328269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2C3E46-9D61-E508-04E3-6A06DDAA0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6C46D3E-AC6D-3103-8DBD-956D74F4C909}"/>
              </a:ext>
            </a:extLst>
          </p:cNvPr>
          <p:cNvSpPr/>
          <p:nvPr userDrawn="1"/>
        </p:nvSpPr>
        <p:spPr>
          <a:xfrm rot="900000">
            <a:off x="8442677" y="-448970"/>
            <a:ext cx="3111997" cy="7865277"/>
          </a:xfrm>
          <a:custGeom>
            <a:avLst/>
            <a:gdLst>
              <a:gd name="connsiteX0" fmla="*/ 0 w 3111997"/>
              <a:gd name="connsiteY0" fmla="*/ 743009 h 7865277"/>
              <a:gd name="connsiteX1" fmla="*/ 2772948 w 3111997"/>
              <a:gd name="connsiteY1" fmla="*/ 0 h 7865277"/>
              <a:gd name="connsiteX2" fmla="*/ 3111997 w 3111997"/>
              <a:gd name="connsiteY2" fmla="*/ 1265346 h 7865277"/>
              <a:gd name="connsiteX3" fmla="*/ 3111997 w 3111997"/>
              <a:gd name="connsiteY3" fmla="*/ 7031420 h 7865277"/>
              <a:gd name="connsiteX4" fmla="*/ 0 w 3111997"/>
              <a:gd name="connsiteY4" fmla="*/ 7865277 h 78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997" h="7865277">
                <a:moveTo>
                  <a:pt x="0" y="743009"/>
                </a:moveTo>
                <a:lnTo>
                  <a:pt x="2772948" y="0"/>
                </a:lnTo>
                <a:lnTo>
                  <a:pt x="3111997" y="1265346"/>
                </a:lnTo>
                <a:lnTo>
                  <a:pt x="3111997" y="7031420"/>
                </a:lnTo>
                <a:lnTo>
                  <a:pt x="0" y="7865277"/>
                </a:lnTo>
                <a:close/>
              </a:path>
            </a:pathLst>
          </a:custGeom>
          <a:gradFill flip="none" rotWithShape="1">
            <a:gsLst>
              <a:gs pos="80000">
                <a:srgbClr val="005587"/>
              </a:gs>
              <a:gs pos="2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91B8118-8001-4841-19F8-D496141A50A0}"/>
              </a:ext>
            </a:extLst>
          </p:cNvPr>
          <p:cNvSpPr/>
          <p:nvPr userDrawn="1"/>
        </p:nvSpPr>
        <p:spPr>
          <a:xfrm rot="900000">
            <a:off x="7857953" y="-251045"/>
            <a:ext cx="1122250" cy="6279582"/>
          </a:xfrm>
          <a:custGeom>
            <a:avLst/>
            <a:gdLst>
              <a:gd name="connsiteX0" fmla="*/ 0 w 1122250"/>
              <a:gd name="connsiteY0" fmla="*/ 299494 h 6279582"/>
              <a:gd name="connsiteX1" fmla="*/ 1117728 w 1122250"/>
              <a:gd name="connsiteY1" fmla="*/ 0 h 6279582"/>
              <a:gd name="connsiteX2" fmla="*/ 1122250 w 1122250"/>
              <a:gd name="connsiteY2" fmla="*/ 44868 h 6279582"/>
              <a:gd name="connsiteX3" fmla="*/ 1122250 w 1122250"/>
              <a:gd name="connsiteY3" fmla="*/ 5718457 h 6279582"/>
              <a:gd name="connsiteX4" fmla="*/ 561125 w 1122250"/>
              <a:gd name="connsiteY4" fmla="*/ 6279582 h 6279582"/>
              <a:gd name="connsiteX5" fmla="*/ 0 w 1122250"/>
              <a:gd name="connsiteY5" fmla="*/ 5718457 h 627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2250" h="6279582">
                <a:moveTo>
                  <a:pt x="0" y="299494"/>
                </a:moveTo>
                <a:lnTo>
                  <a:pt x="1117728" y="0"/>
                </a:lnTo>
                <a:lnTo>
                  <a:pt x="1122250" y="44868"/>
                </a:lnTo>
                <a:lnTo>
                  <a:pt x="1122250" y="5718457"/>
                </a:lnTo>
                <a:cubicBezTo>
                  <a:pt x="1122250" y="6028358"/>
                  <a:pt x="871026" y="6279582"/>
                  <a:pt x="561125" y="6279582"/>
                </a:cubicBezTo>
                <a:cubicBezTo>
                  <a:pt x="251224" y="6279582"/>
                  <a:pt x="0" y="6028358"/>
                  <a:pt x="0" y="5718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D0BEB81-5C21-E6CB-2945-4D85A1CF4B39}"/>
              </a:ext>
            </a:extLst>
          </p:cNvPr>
          <p:cNvSpPr/>
          <p:nvPr userDrawn="1"/>
        </p:nvSpPr>
        <p:spPr>
          <a:xfrm rot="900000">
            <a:off x="10684011" y="4443897"/>
            <a:ext cx="1122250" cy="2625649"/>
          </a:xfrm>
          <a:custGeom>
            <a:avLst/>
            <a:gdLst>
              <a:gd name="connsiteX0" fmla="*/ 448039 w 1122250"/>
              <a:gd name="connsiteY0" fmla="*/ 11400 h 2625649"/>
              <a:gd name="connsiteX1" fmla="*/ 561125 w 1122250"/>
              <a:gd name="connsiteY1" fmla="*/ 1 h 2625649"/>
              <a:gd name="connsiteX2" fmla="*/ 1122250 w 1122250"/>
              <a:gd name="connsiteY2" fmla="*/ 561125 h 2625649"/>
              <a:gd name="connsiteX3" fmla="*/ 1122250 w 1122250"/>
              <a:gd name="connsiteY3" fmla="*/ 2324943 h 2625649"/>
              <a:gd name="connsiteX4" fmla="*/ 0 w 1122250"/>
              <a:gd name="connsiteY4" fmla="*/ 2625649 h 2625649"/>
              <a:gd name="connsiteX5" fmla="*/ 0 w 1122250"/>
              <a:gd name="connsiteY5" fmla="*/ 561125 h 2625649"/>
              <a:gd name="connsiteX6" fmla="*/ 448039 w 1122250"/>
              <a:gd name="connsiteY6" fmla="*/ 11400 h 262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250" h="2625649">
                <a:moveTo>
                  <a:pt x="448039" y="11400"/>
                </a:moveTo>
                <a:cubicBezTo>
                  <a:pt x="484566" y="3926"/>
                  <a:pt x="522387" y="0"/>
                  <a:pt x="561125" y="1"/>
                </a:cubicBezTo>
                <a:cubicBezTo>
                  <a:pt x="871026" y="0"/>
                  <a:pt x="1122250" y="251225"/>
                  <a:pt x="1122250" y="561125"/>
                </a:cubicBezTo>
                <a:lnTo>
                  <a:pt x="1122250" y="2324943"/>
                </a:lnTo>
                <a:lnTo>
                  <a:pt x="0" y="2625649"/>
                </a:lnTo>
                <a:lnTo>
                  <a:pt x="0" y="561125"/>
                </a:lnTo>
                <a:cubicBezTo>
                  <a:pt x="0" y="289962"/>
                  <a:pt x="192344" y="63723"/>
                  <a:pt x="448039" y="114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44165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EDBA70-406E-67AC-EA19-AFC94EEB8D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0FF161-95B3-687F-236E-89576B37039B}"/>
              </a:ext>
            </a:extLst>
          </p:cNvPr>
          <p:cNvSpPr/>
          <p:nvPr userDrawn="1"/>
        </p:nvSpPr>
        <p:spPr>
          <a:xfrm rot="18896850">
            <a:off x="8810675" y="809749"/>
            <a:ext cx="2572502" cy="6381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B89BCA-B6DC-9CFA-1B14-60CBF7F68A9A}"/>
              </a:ext>
            </a:extLst>
          </p:cNvPr>
          <p:cNvSpPr/>
          <p:nvPr userDrawn="1"/>
        </p:nvSpPr>
        <p:spPr>
          <a:xfrm rot="18896850">
            <a:off x="9955161" y="3750354"/>
            <a:ext cx="2884755" cy="638140"/>
          </a:xfrm>
          <a:custGeom>
            <a:avLst/>
            <a:gdLst>
              <a:gd name="connsiteX0" fmla="*/ 3674317 w 3674317"/>
              <a:gd name="connsiteY0" fmla="*/ 0 h 812800"/>
              <a:gd name="connsiteX1" fmla="*/ 2860027 w 3674317"/>
              <a:gd name="connsiteY1" fmla="*/ 812800 h 812800"/>
              <a:gd name="connsiteX2" fmla="*/ 406400 w 3674317"/>
              <a:gd name="connsiteY2" fmla="*/ 812800 h 812800"/>
              <a:gd name="connsiteX3" fmla="*/ 0 w 3674317"/>
              <a:gd name="connsiteY3" fmla="*/ 406400 h 812800"/>
              <a:gd name="connsiteX4" fmla="*/ 406400 w 3674317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317" h="812800">
                <a:moveTo>
                  <a:pt x="3674317" y="0"/>
                </a:moveTo>
                <a:lnTo>
                  <a:pt x="2860027" y="812800"/>
                </a:lnTo>
                <a:lnTo>
                  <a:pt x="406400" y="812800"/>
                </a:lnTo>
                <a:cubicBezTo>
                  <a:pt x="181951" y="812800"/>
                  <a:pt x="0" y="630849"/>
                  <a:pt x="0" y="406400"/>
                </a:cubicBezTo>
                <a:cubicBezTo>
                  <a:pt x="0" y="181951"/>
                  <a:pt x="181951" y="0"/>
                  <a:pt x="4064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014C0-8BB5-5793-9DBD-D422EF624E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711200"/>
            <a:ext cx="7285515" cy="45766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81AB1C-94E0-88DE-B7FB-AF548E53C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20C9601-4C00-1F60-ACBA-FDEED78A2031}"/>
              </a:ext>
            </a:extLst>
          </p:cNvPr>
          <p:cNvSpPr>
            <a:spLocks/>
          </p:cNvSpPr>
          <p:nvPr userDrawn="1"/>
        </p:nvSpPr>
        <p:spPr bwMode="auto">
          <a:xfrm>
            <a:off x="11012739" y="-38910"/>
            <a:ext cx="1224656" cy="1829007"/>
          </a:xfrm>
          <a:custGeom>
            <a:avLst/>
            <a:gdLst>
              <a:gd name="connsiteX0" fmla="*/ 153315 w 1224656"/>
              <a:gd name="connsiteY0" fmla="*/ 0 h 1829007"/>
              <a:gd name="connsiteX1" fmla="*/ 1224656 w 1224656"/>
              <a:gd name="connsiteY1" fmla="*/ 0 h 1829007"/>
              <a:gd name="connsiteX2" fmla="*/ 1224656 w 1224656"/>
              <a:gd name="connsiteY2" fmla="*/ 1829007 h 1829007"/>
              <a:gd name="connsiteX3" fmla="*/ 1154215 w 1224656"/>
              <a:gd name="connsiteY3" fmla="*/ 1758565 h 1829007"/>
              <a:gd name="connsiteX4" fmla="*/ 159544 w 1224656"/>
              <a:gd name="connsiteY4" fmla="*/ 763895 h 1829007"/>
              <a:gd name="connsiteX5" fmla="*/ 89744 w 1224656"/>
              <a:gd name="connsiteY5" fmla="*/ 77872 h 1829007"/>
              <a:gd name="connsiteX0" fmla="*/ 1224656 w 1316096"/>
              <a:gd name="connsiteY0" fmla="*/ 0 h 1829007"/>
              <a:gd name="connsiteX1" fmla="*/ 1224656 w 1316096"/>
              <a:gd name="connsiteY1" fmla="*/ 1829007 h 1829007"/>
              <a:gd name="connsiteX2" fmla="*/ 1154215 w 1316096"/>
              <a:gd name="connsiteY2" fmla="*/ 1758565 h 1829007"/>
              <a:gd name="connsiteX3" fmla="*/ 159544 w 1316096"/>
              <a:gd name="connsiteY3" fmla="*/ 763895 h 1829007"/>
              <a:gd name="connsiteX4" fmla="*/ 89744 w 1316096"/>
              <a:gd name="connsiteY4" fmla="*/ 77872 h 1829007"/>
              <a:gd name="connsiteX5" fmla="*/ 153315 w 1316096"/>
              <a:gd name="connsiteY5" fmla="*/ 0 h 1829007"/>
              <a:gd name="connsiteX6" fmla="*/ 1316096 w 1316096"/>
              <a:gd name="connsiteY6" fmla="*/ 91440 h 1829007"/>
              <a:gd name="connsiteX0" fmla="*/ 1224656 w 1224656"/>
              <a:gd name="connsiteY0" fmla="*/ 0 h 1829007"/>
              <a:gd name="connsiteX1" fmla="*/ 1224656 w 1224656"/>
              <a:gd name="connsiteY1" fmla="*/ 1829007 h 1829007"/>
              <a:gd name="connsiteX2" fmla="*/ 1154215 w 1224656"/>
              <a:gd name="connsiteY2" fmla="*/ 1758565 h 1829007"/>
              <a:gd name="connsiteX3" fmla="*/ 159544 w 1224656"/>
              <a:gd name="connsiteY3" fmla="*/ 763895 h 1829007"/>
              <a:gd name="connsiteX4" fmla="*/ 89744 w 1224656"/>
              <a:gd name="connsiteY4" fmla="*/ 77872 h 1829007"/>
              <a:gd name="connsiteX5" fmla="*/ 153315 w 1224656"/>
              <a:gd name="connsiteY5" fmla="*/ 0 h 1829007"/>
              <a:gd name="connsiteX0" fmla="*/ 1224656 w 1224656"/>
              <a:gd name="connsiteY0" fmla="*/ 1829007 h 1829007"/>
              <a:gd name="connsiteX1" fmla="*/ 1154215 w 1224656"/>
              <a:gd name="connsiteY1" fmla="*/ 1758565 h 1829007"/>
              <a:gd name="connsiteX2" fmla="*/ 159544 w 1224656"/>
              <a:gd name="connsiteY2" fmla="*/ 763895 h 1829007"/>
              <a:gd name="connsiteX3" fmla="*/ 89744 w 1224656"/>
              <a:gd name="connsiteY3" fmla="*/ 77872 h 1829007"/>
              <a:gd name="connsiteX4" fmla="*/ 153315 w 1224656"/>
              <a:gd name="connsiteY4" fmla="*/ 0 h 18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656" h="1829007">
                <a:moveTo>
                  <a:pt x="1224656" y="1829007"/>
                </a:moveTo>
                <a:lnTo>
                  <a:pt x="1154215" y="1758565"/>
                </a:lnTo>
                <a:lnTo>
                  <a:pt x="159544" y="763895"/>
                </a:lnTo>
                <a:cubicBezTo>
                  <a:pt x="-26590" y="577761"/>
                  <a:pt x="-49857" y="289530"/>
                  <a:pt x="89744" y="77872"/>
                </a:cubicBezTo>
                <a:lnTo>
                  <a:pt x="153315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0699829-9421-BC32-D008-18D3C6101425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141640" y="1040337"/>
            <a:ext cx="3187991" cy="3194255"/>
          </a:xfrm>
          <a:custGeom>
            <a:avLst/>
            <a:gdLst>
              <a:gd name="connsiteX0" fmla="*/ 159586 w 3187991"/>
              <a:gd name="connsiteY0" fmla="*/ 159586 h 3194255"/>
              <a:gd name="connsiteX1" fmla="*/ 544860 w 3187991"/>
              <a:gd name="connsiteY1" fmla="*/ 0 h 3194255"/>
              <a:gd name="connsiteX2" fmla="*/ 2056479 w 3187991"/>
              <a:gd name="connsiteY2" fmla="*/ 0 h 3194255"/>
              <a:gd name="connsiteX3" fmla="*/ 3187991 w 3187991"/>
              <a:gd name="connsiteY3" fmla="*/ 1131513 h 3194255"/>
              <a:gd name="connsiteX4" fmla="*/ 3187991 w 3187991"/>
              <a:gd name="connsiteY4" fmla="*/ 2649395 h 3194255"/>
              <a:gd name="connsiteX5" fmla="*/ 2643131 w 3187991"/>
              <a:gd name="connsiteY5" fmla="*/ 3194255 h 3194255"/>
              <a:gd name="connsiteX6" fmla="*/ 544860 w 3187991"/>
              <a:gd name="connsiteY6" fmla="*/ 3194255 h 3194255"/>
              <a:gd name="connsiteX7" fmla="*/ 0 w 3187991"/>
              <a:gd name="connsiteY7" fmla="*/ 2649395 h 3194255"/>
              <a:gd name="connsiteX8" fmla="*/ 0 w 3187991"/>
              <a:gd name="connsiteY8" fmla="*/ 544860 h 3194255"/>
              <a:gd name="connsiteX9" fmla="*/ 159586 w 3187991"/>
              <a:gd name="connsiteY9" fmla="*/ 159586 h 319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7991" h="3194255">
                <a:moveTo>
                  <a:pt x="159586" y="159586"/>
                </a:moveTo>
                <a:cubicBezTo>
                  <a:pt x="258186" y="60985"/>
                  <a:pt x="394401" y="0"/>
                  <a:pt x="544860" y="0"/>
                </a:cubicBezTo>
                <a:lnTo>
                  <a:pt x="2056479" y="0"/>
                </a:lnTo>
                <a:lnTo>
                  <a:pt x="3187991" y="1131513"/>
                </a:lnTo>
                <a:lnTo>
                  <a:pt x="3187991" y="2649395"/>
                </a:lnTo>
                <a:cubicBezTo>
                  <a:pt x="3187991" y="2950313"/>
                  <a:pt x="2944049" y="3194255"/>
                  <a:pt x="2643131" y="3194255"/>
                </a:cubicBezTo>
                <a:lnTo>
                  <a:pt x="544860" y="3194255"/>
                </a:lnTo>
                <a:cubicBezTo>
                  <a:pt x="243942" y="3194255"/>
                  <a:pt x="0" y="2950313"/>
                  <a:pt x="0" y="2649395"/>
                </a:cubicBezTo>
                <a:lnTo>
                  <a:pt x="0" y="544860"/>
                </a:lnTo>
                <a:cubicBezTo>
                  <a:pt x="0" y="394401"/>
                  <a:pt x="60985" y="258186"/>
                  <a:pt x="159586" y="1595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>
            <a:spLocks/>
          </p:cNvSpPr>
          <p:nvPr userDrawn="1"/>
        </p:nvSpPr>
        <p:spPr>
          <a:xfrm rot="2700000">
            <a:off x="8997003" y="-456334"/>
            <a:ext cx="1658711" cy="544391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8CB6CB-17D6-9423-37F8-6EFC4880AEC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1741713"/>
            <a:ext cx="5071843" cy="337457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A16036-B78E-0275-6CA7-911DE4060426}"/>
              </a:ext>
            </a:extLst>
          </p:cNvPr>
          <p:cNvSpPr>
            <a:spLocks/>
          </p:cNvSpPr>
          <p:nvPr userDrawn="1"/>
        </p:nvSpPr>
        <p:spPr>
          <a:xfrm rot="2700000">
            <a:off x="9736981" y="3459243"/>
            <a:ext cx="1658711" cy="3580309"/>
          </a:xfrm>
          <a:prstGeom prst="roundRect">
            <a:avLst>
              <a:gd name="adj" fmla="val 50000"/>
            </a:avLst>
          </a:pr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BB13D00-4BF1-FD01-6A9F-B1CBB0812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AE586FF-C25B-AF33-5F15-454F206B53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0637" y="1828800"/>
            <a:ext cx="4551363" cy="35814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5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609600"/>
            <a:ext cx="6202680" cy="46782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89AB6EA-4B7F-D626-10ED-8532995C4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80E36D-D806-7D05-D8DC-4ADC176E28F1}"/>
              </a:ext>
            </a:extLst>
          </p:cNvPr>
          <p:cNvSpPr/>
          <p:nvPr userDrawn="1"/>
        </p:nvSpPr>
        <p:spPr>
          <a:xfrm rot="13473600">
            <a:off x="9007218" y="-739919"/>
            <a:ext cx="2599744" cy="5533217"/>
          </a:xfrm>
          <a:custGeom>
            <a:avLst/>
            <a:gdLst>
              <a:gd name="connsiteX0" fmla="*/ 1378880 w 2599744"/>
              <a:gd name="connsiteY0" fmla="*/ 5533217 h 5533217"/>
              <a:gd name="connsiteX1" fmla="*/ 0 w 2599744"/>
              <a:gd name="connsiteY1" fmla="*/ 4132994 h 5533217"/>
              <a:gd name="connsiteX2" fmla="*/ 0 w 2599744"/>
              <a:gd name="connsiteY2" fmla="*/ 1299873 h 5533217"/>
              <a:gd name="connsiteX3" fmla="*/ 1299872 w 2599744"/>
              <a:gd name="connsiteY3" fmla="*/ 0 h 5533217"/>
              <a:gd name="connsiteX4" fmla="*/ 2599744 w 2599744"/>
              <a:gd name="connsiteY4" fmla="*/ 1299872 h 5533217"/>
              <a:gd name="connsiteX5" fmla="*/ 2599744 w 2599744"/>
              <a:gd name="connsiteY5" fmla="*/ 4330962 h 55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744" h="5533217">
                <a:moveTo>
                  <a:pt x="1378880" y="5533217"/>
                </a:moveTo>
                <a:lnTo>
                  <a:pt x="0" y="4132994"/>
                </a:lnTo>
                <a:lnTo>
                  <a:pt x="0" y="1299873"/>
                </a:lnTo>
                <a:cubicBezTo>
                  <a:pt x="0" y="581972"/>
                  <a:pt x="581972" y="0"/>
                  <a:pt x="1299872" y="0"/>
                </a:cubicBezTo>
                <a:cubicBezTo>
                  <a:pt x="2017771" y="0"/>
                  <a:pt x="2599744" y="581973"/>
                  <a:pt x="2599744" y="1299872"/>
                </a:cubicBezTo>
                <a:lnTo>
                  <a:pt x="2599744" y="43309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9252B4-99CA-3419-840E-DA516CC6BEBB}"/>
              </a:ext>
            </a:extLst>
          </p:cNvPr>
          <p:cNvSpPr/>
          <p:nvPr userDrawn="1"/>
        </p:nvSpPr>
        <p:spPr>
          <a:xfrm rot="20457708">
            <a:off x="11186621" y="-13688"/>
            <a:ext cx="660198" cy="358286"/>
          </a:xfrm>
          <a:custGeom>
            <a:avLst/>
            <a:gdLst>
              <a:gd name="connsiteX0" fmla="*/ 318178 w 660198"/>
              <a:gd name="connsiteY0" fmla="*/ 0 h 358286"/>
              <a:gd name="connsiteX1" fmla="*/ 660198 w 660198"/>
              <a:gd name="connsiteY1" fmla="*/ 118023 h 358286"/>
              <a:gd name="connsiteX2" fmla="*/ 229425 w 660198"/>
              <a:gd name="connsiteY2" fmla="*/ 330222 h 358286"/>
              <a:gd name="connsiteX3" fmla="*/ 13408 w 660198"/>
              <a:gd name="connsiteY3" fmla="*/ 296211 h 358286"/>
              <a:gd name="connsiteX4" fmla="*/ 11570 w 660198"/>
              <a:gd name="connsiteY4" fmla="*/ 291615 h 358286"/>
              <a:gd name="connsiteX5" fmla="*/ 116362 w 660198"/>
              <a:gd name="connsiteY5" fmla="*/ 99498 h 3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98" h="358286">
                <a:moveTo>
                  <a:pt x="318178" y="0"/>
                </a:moveTo>
                <a:lnTo>
                  <a:pt x="660198" y="118023"/>
                </a:lnTo>
                <a:lnTo>
                  <a:pt x="229425" y="330222"/>
                </a:lnTo>
                <a:cubicBezTo>
                  <a:pt x="69481" y="409276"/>
                  <a:pt x="13408" y="296211"/>
                  <a:pt x="13408" y="296211"/>
                </a:cubicBezTo>
                <a:lnTo>
                  <a:pt x="11570" y="291615"/>
                </a:lnTo>
                <a:cubicBezTo>
                  <a:pt x="-43583" y="178552"/>
                  <a:pt x="116362" y="99498"/>
                  <a:pt x="116362" y="9949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BAC8301-D0B3-F09B-8934-4C4BF853D744}"/>
              </a:ext>
            </a:extLst>
          </p:cNvPr>
          <p:cNvSpPr/>
          <p:nvPr userDrawn="1"/>
        </p:nvSpPr>
        <p:spPr>
          <a:xfrm rot="2700000">
            <a:off x="9373836" y="-702513"/>
            <a:ext cx="780382" cy="2913053"/>
          </a:xfrm>
          <a:custGeom>
            <a:avLst/>
            <a:gdLst>
              <a:gd name="connsiteX0" fmla="*/ 0 w 780382"/>
              <a:gd name="connsiteY0" fmla="*/ 780382 h 2913053"/>
              <a:gd name="connsiteX1" fmla="*/ 780382 w 780382"/>
              <a:gd name="connsiteY1" fmla="*/ 0 h 2913053"/>
              <a:gd name="connsiteX2" fmla="*/ 780382 w 780382"/>
              <a:gd name="connsiteY2" fmla="*/ 2522862 h 2913053"/>
              <a:gd name="connsiteX3" fmla="*/ 390191 w 780382"/>
              <a:gd name="connsiteY3" fmla="*/ 2913053 h 2913053"/>
              <a:gd name="connsiteX4" fmla="*/ 0 w 780382"/>
              <a:gd name="connsiteY4" fmla="*/ 2522862 h 291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382" h="2913053">
                <a:moveTo>
                  <a:pt x="0" y="780382"/>
                </a:moveTo>
                <a:lnTo>
                  <a:pt x="780382" y="0"/>
                </a:lnTo>
                <a:lnTo>
                  <a:pt x="780382" y="2522862"/>
                </a:lnTo>
                <a:cubicBezTo>
                  <a:pt x="780382" y="2738359"/>
                  <a:pt x="605688" y="2913053"/>
                  <a:pt x="390191" y="2913053"/>
                </a:cubicBezTo>
                <a:cubicBezTo>
                  <a:pt x="174694" y="2913053"/>
                  <a:pt x="0" y="2738359"/>
                  <a:pt x="0" y="252286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03DB20-CA44-5144-7694-2FBF81D0EACA}"/>
              </a:ext>
            </a:extLst>
          </p:cNvPr>
          <p:cNvSpPr/>
          <p:nvPr userDrawn="1"/>
        </p:nvSpPr>
        <p:spPr>
          <a:xfrm rot="2700000">
            <a:off x="11469147" y="2339446"/>
            <a:ext cx="1193519" cy="1550166"/>
          </a:xfrm>
          <a:custGeom>
            <a:avLst/>
            <a:gdLst>
              <a:gd name="connsiteX0" fmla="*/ 0 w 1193519"/>
              <a:gd name="connsiteY0" fmla="*/ 0 h 1550166"/>
              <a:gd name="connsiteX1" fmla="*/ 1193519 w 1193519"/>
              <a:gd name="connsiteY1" fmla="*/ 1193519 h 1550166"/>
              <a:gd name="connsiteX2" fmla="*/ 1150445 w 1193519"/>
              <a:gd name="connsiteY2" fmla="*/ 1272877 h 1550166"/>
              <a:gd name="connsiteX3" fmla="*/ 628928 w 1193519"/>
              <a:gd name="connsiteY3" fmla="*/ 1550166 h 1550166"/>
              <a:gd name="connsiteX4" fmla="*/ 0 w 1193519"/>
              <a:gd name="connsiteY4" fmla="*/ 921238 h 15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519" h="1550166">
                <a:moveTo>
                  <a:pt x="0" y="0"/>
                </a:moveTo>
                <a:lnTo>
                  <a:pt x="1193519" y="1193519"/>
                </a:lnTo>
                <a:lnTo>
                  <a:pt x="1150445" y="1272877"/>
                </a:lnTo>
                <a:cubicBezTo>
                  <a:pt x="1037422" y="1440173"/>
                  <a:pt x="846020" y="1550166"/>
                  <a:pt x="628928" y="1550166"/>
                </a:cubicBezTo>
                <a:cubicBezTo>
                  <a:pt x="281581" y="1550166"/>
                  <a:pt x="0" y="1268585"/>
                  <a:pt x="0" y="92123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2898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95852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95852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95852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455B4A9-C2C4-4D4B-B5A6-E3BB93F31793}"/>
              </a:ext>
            </a:extLst>
          </p:cNvPr>
          <p:cNvSpPr/>
          <p:nvPr userDrawn="1"/>
        </p:nvSpPr>
        <p:spPr>
          <a:xfrm rot="18880191">
            <a:off x="7003968" y="958724"/>
            <a:ext cx="5766811" cy="1634831"/>
          </a:xfrm>
          <a:custGeom>
            <a:avLst/>
            <a:gdLst>
              <a:gd name="connsiteX0" fmla="*/ 7130190 w 7130190"/>
              <a:gd name="connsiteY0" fmla="*/ 1494581 h 2021334"/>
              <a:gd name="connsiteX1" fmla="*/ 6597331 w 7130190"/>
              <a:gd name="connsiteY1" fmla="*/ 2021334 h 2021334"/>
              <a:gd name="connsiteX2" fmla="*/ 1010667 w 7130190"/>
              <a:gd name="connsiteY2" fmla="*/ 2021334 h 2021334"/>
              <a:gd name="connsiteX3" fmla="*/ 0 w 7130190"/>
              <a:gd name="connsiteY3" fmla="*/ 1010667 h 2021334"/>
              <a:gd name="connsiteX4" fmla="*/ 1010667 w 7130190"/>
              <a:gd name="connsiteY4" fmla="*/ 0 h 2021334"/>
              <a:gd name="connsiteX5" fmla="*/ 5652735 w 7130190"/>
              <a:gd name="connsiteY5" fmla="*/ 0 h 202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0190" h="2021334">
                <a:moveTo>
                  <a:pt x="7130190" y="1494581"/>
                </a:moveTo>
                <a:lnTo>
                  <a:pt x="6597331" y="2021334"/>
                </a:lnTo>
                <a:lnTo>
                  <a:pt x="1010667" y="2021334"/>
                </a:lnTo>
                <a:cubicBezTo>
                  <a:pt x="452491" y="2021334"/>
                  <a:pt x="0" y="1568843"/>
                  <a:pt x="0" y="1010667"/>
                </a:cubicBezTo>
                <a:cubicBezTo>
                  <a:pt x="0" y="452491"/>
                  <a:pt x="452491" y="0"/>
                  <a:pt x="1010667" y="0"/>
                </a:cubicBezTo>
                <a:lnTo>
                  <a:pt x="56527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45EF4D-5A59-0033-22CE-A967C3343CEA}"/>
              </a:ext>
            </a:extLst>
          </p:cNvPr>
          <p:cNvSpPr/>
          <p:nvPr userDrawn="1"/>
        </p:nvSpPr>
        <p:spPr>
          <a:xfrm rot="18880191">
            <a:off x="8499307" y="2355298"/>
            <a:ext cx="2930426" cy="88778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CC37FF-6C44-F059-2F5F-95F30D6AF64C}"/>
              </a:ext>
            </a:extLst>
          </p:cNvPr>
          <p:cNvSpPr/>
          <p:nvPr userDrawn="1"/>
        </p:nvSpPr>
        <p:spPr>
          <a:xfrm rot="18880191">
            <a:off x="8572095" y="74113"/>
            <a:ext cx="2335382" cy="887781"/>
          </a:xfrm>
          <a:custGeom>
            <a:avLst/>
            <a:gdLst>
              <a:gd name="connsiteX0" fmla="*/ 1802418 w 2887509"/>
              <a:gd name="connsiteY0" fmla="*/ 0 h 1097669"/>
              <a:gd name="connsiteX1" fmla="*/ 2887509 w 2887509"/>
              <a:gd name="connsiteY1" fmla="*/ 1097669 h 1097669"/>
              <a:gd name="connsiteX2" fmla="*/ 548834 w 2887509"/>
              <a:gd name="connsiteY2" fmla="*/ 1097668 h 1097669"/>
              <a:gd name="connsiteX3" fmla="*/ 0 w 2887509"/>
              <a:gd name="connsiteY3" fmla="*/ 548834 h 1097669"/>
              <a:gd name="connsiteX4" fmla="*/ 548834 w 2887509"/>
              <a:gd name="connsiteY4" fmla="*/ 0 h 10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509" h="1097669">
                <a:moveTo>
                  <a:pt x="1802418" y="0"/>
                </a:moveTo>
                <a:lnTo>
                  <a:pt x="2887509" y="1097669"/>
                </a:lnTo>
                <a:lnTo>
                  <a:pt x="548834" y="1097668"/>
                </a:lnTo>
                <a:cubicBezTo>
                  <a:pt x="245721" y="1097668"/>
                  <a:pt x="0" y="851947"/>
                  <a:pt x="0" y="548834"/>
                </a:cubicBezTo>
                <a:cubicBezTo>
                  <a:pt x="0" y="245721"/>
                  <a:pt x="245721" y="0"/>
                  <a:pt x="5488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69183B-EF09-DEB8-DBB1-EE99DD036764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C475A6-CE10-0E6A-2700-525C57FA92F3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437387" y="536223"/>
            <a:ext cx="3931862" cy="3934695"/>
          </a:xfrm>
          <a:custGeom>
            <a:avLst/>
            <a:gdLst>
              <a:gd name="connsiteX0" fmla="*/ 382156 w 3931862"/>
              <a:gd name="connsiteY0" fmla="*/ 10539 h 3934695"/>
              <a:gd name="connsiteX1" fmla="*/ 384583 w 3931862"/>
              <a:gd name="connsiteY1" fmla="*/ 9785 h 3934695"/>
              <a:gd name="connsiteX2" fmla="*/ 481653 w 3931862"/>
              <a:gd name="connsiteY2" fmla="*/ 0 h 3934695"/>
              <a:gd name="connsiteX3" fmla="*/ 1113950 w 3931862"/>
              <a:gd name="connsiteY3" fmla="*/ 0 h 3934695"/>
              <a:gd name="connsiteX4" fmla="*/ 3931862 w 3931862"/>
              <a:gd name="connsiteY4" fmla="*/ 2817912 h 3934695"/>
              <a:gd name="connsiteX5" fmla="*/ 3931862 w 3931862"/>
              <a:gd name="connsiteY5" fmla="*/ 3453042 h 3934695"/>
              <a:gd name="connsiteX6" fmla="*/ 3450209 w 3931862"/>
              <a:gd name="connsiteY6" fmla="*/ 3934695 h 3934695"/>
              <a:gd name="connsiteX7" fmla="*/ 481653 w 3931862"/>
              <a:gd name="connsiteY7" fmla="*/ 3934695 h 3934695"/>
              <a:gd name="connsiteX8" fmla="*/ 0 w 3931862"/>
              <a:gd name="connsiteY8" fmla="*/ 3453042 h 3934695"/>
              <a:gd name="connsiteX9" fmla="*/ 0 w 3931862"/>
              <a:gd name="connsiteY9" fmla="*/ 481653 h 3934695"/>
              <a:gd name="connsiteX10" fmla="*/ 9786 w 3931862"/>
              <a:gd name="connsiteY10" fmla="*/ 384583 h 3934695"/>
              <a:gd name="connsiteX11" fmla="*/ 10539 w 3931862"/>
              <a:gd name="connsiteY11" fmla="*/ 382157 h 393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1862" h="3934695">
                <a:moveTo>
                  <a:pt x="382156" y="10539"/>
                </a:moveTo>
                <a:lnTo>
                  <a:pt x="384583" y="9785"/>
                </a:lnTo>
                <a:cubicBezTo>
                  <a:pt x="415937" y="3370"/>
                  <a:pt x="448402" y="0"/>
                  <a:pt x="481653" y="0"/>
                </a:cubicBezTo>
                <a:lnTo>
                  <a:pt x="1113950" y="0"/>
                </a:lnTo>
                <a:lnTo>
                  <a:pt x="3931862" y="2817912"/>
                </a:lnTo>
                <a:lnTo>
                  <a:pt x="3931862" y="3453042"/>
                </a:lnTo>
                <a:cubicBezTo>
                  <a:pt x="3931862" y="3719052"/>
                  <a:pt x="3716219" y="3934695"/>
                  <a:pt x="3450209" y="3934695"/>
                </a:cubicBezTo>
                <a:lnTo>
                  <a:pt x="481653" y="3934695"/>
                </a:lnTo>
                <a:cubicBezTo>
                  <a:pt x="215643" y="3934695"/>
                  <a:pt x="0" y="3719052"/>
                  <a:pt x="0" y="3453042"/>
                </a:cubicBezTo>
                <a:lnTo>
                  <a:pt x="0" y="481653"/>
                </a:lnTo>
                <a:cubicBezTo>
                  <a:pt x="0" y="448402"/>
                  <a:pt x="3369" y="415937"/>
                  <a:pt x="9786" y="384583"/>
                </a:cubicBezTo>
                <a:lnTo>
                  <a:pt x="10539" y="3821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4012F6A-325E-BA05-9E6A-DBAD18E7D956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10223690" y="810799"/>
            <a:ext cx="3785617" cy="3568117"/>
          </a:xfrm>
          <a:custGeom>
            <a:avLst/>
            <a:gdLst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7" fmla="*/ 197031 w 3804547"/>
              <a:gd name="connsiteY7" fmla="*/ 91440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3804547 w 3804547"/>
              <a:gd name="connsiteY0" fmla="*/ 3593489 h 3596007"/>
              <a:gd name="connsiteX1" fmla="*/ 3779576 w 3804547"/>
              <a:gd name="connsiteY1" fmla="*/ 3596007 h 3596007"/>
              <a:gd name="connsiteX2" fmla="*/ 501834 w 3804547"/>
              <a:gd name="connsiteY2" fmla="*/ 3596007 h 3596007"/>
              <a:gd name="connsiteX3" fmla="*/ 0 w 3804547"/>
              <a:gd name="connsiteY3" fmla="*/ 3094173 h 3596007"/>
              <a:gd name="connsiteX4" fmla="*/ 0 w 3804547"/>
              <a:gd name="connsiteY4" fmla="*/ 1237 h 3596007"/>
              <a:gd name="connsiteX5" fmla="*/ 125 w 3804547"/>
              <a:gd name="connsiteY5" fmla="*/ 0 h 359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4547" h="3596007">
                <a:moveTo>
                  <a:pt x="3804547" y="3593489"/>
                </a:moveTo>
                <a:lnTo>
                  <a:pt x="3779576" y="3596007"/>
                </a:lnTo>
                <a:lnTo>
                  <a:pt x="501834" y="3596007"/>
                </a:lnTo>
                <a:cubicBezTo>
                  <a:pt x="224679" y="3596007"/>
                  <a:pt x="0" y="3371328"/>
                  <a:pt x="0" y="3094173"/>
                </a:cubicBezTo>
                <a:lnTo>
                  <a:pt x="0" y="1237"/>
                </a:lnTo>
                <a:cubicBezTo>
                  <a:pt x="42" y="825"/>
                  <a:pt x="83" y="412"/>
                  <a:pt x="12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1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6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971393-FE1D-3B6A-5952-3200539F4C21}"/>
              </a:ext>
            </a:extLst>
          </p:cNvPr>
          <p:cNvSpPr/>
          <p:nvPr userDrawn="1"/>
        </p:nvSpPr>
        <p:spPr>
          <a:xfrm rot="18900000">
            <a:off x="9590939" y="-1090570"/>
            <a:ext cx="3074362" cy="4401184"/>
          </a:xfrm>
          <a:custGeom>
            <a:avLst/>
            <a:gdLst>
              <a:gd name="connsiteX0" fmla="*/ 906398 w 3074362"/>
              <a:gd name="connsiteY0" fmla="*/ 0 h 4401184"/>
              <a:gd name="connsiteX1" fmla="*/ 3074362 w 3074362"/>
              <a:gd name="connsiteY1" fmla="*/ 2167965 h 4401184"/>
              <a:gd name="connsiteX2" fmla="*/ 841143 w 3074362"/>
              <a:gd name="connsiteY2" fmla="*/ 4401184 h 4401184"/>
              <a:gd name="connsiteX3" fmla="*/ 334666 w 3074362"/>
              <a:gd name="connsiteY3" fmla="*/ 4401184 h 4401184"/>
              <a:gd name="connsiteX4" fmla="*/ 0 w 3074362"/>
              <a:gd name="connsiteY4" fmla="*/ 4066518 h 4401184"/>
              <a:gd name="connsiteX5" fmla="*/ 0 w 3074362"/>
              <a:gd name="connsiteY5" fmla="*/ 334667 h 4401184"/>
              <a:gd name="connsiteX6" fmla="*/ 334666 w 3074362"/>
              <a:gd name="connsiteY6" fmla="*/ 0 h 44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4362" h="4401184">
                <a:moveTo>
                  <a:pt x="906398" y="0"/>
                </a:moveTo>
                <a:lnTo>
                  <a:pt x="3074362" y="2167965"/>
                </a:lnTo>
                <a:lnTo>
                  <a:pt x="841143" y="4401184"/>
                </a:lnTo>
                <a:lnTo>
                  <a:pt x="334666" y="4401184"/>
                </a:lnTo>
                <a:cubicBezTo>
                  <a:pt x="149835" y="4401184"/>
                  <a:pt x="0" y="4251349"/>
                  <a:pt x="0" y="4066518"/>
                </a:cubicBezTo>
                <a:lnTo>
                  <a:pt x="0" y="334667"/>
                </a:lnTo>
                <a:cubicBezTo>
                  <a:pt x="0" y="149835"/>
                  <a:pt x="149835" y="0"/>
                  <a:pt x="334666" y="0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 err="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9D7148-A6F2-CBCC-1252-9028ED2C858C}"/>
              </a:ext>
            </a:extLst>
          </p:cNvPr>
          <p:cNvSpPr/>
          <p:nvPr userDrawn="1"/>
        </p:nvSpPr>
        <p:spPr>
          <a:xfrm rot="2700000">
            <a:off x="6613319" y="-912201"/>
            <a:ext cx="3072335" cy="3072335"/>
          </a:xfrm>
          <a:custGeom>
            <a:avLst/>
            <a:gdLst>
              <a:gd name="connsiteX0" fmla="*/ 0 w 2777410"/>
              <a:gd name="connsiteY0" fmla="*/ 1975810 h 2777410"/>
              <a:gd name="connsiteX1" fmla="*/ 1975810 w 2777410"/>
              <a:gd name="connsiteY1" fmla="*/ 0 h 2777410"/>
              <a:gd name="connsiteX2" fmla="*/ 2540164 w 2777410"/>
              <a:gd name="connsiteY2" fmla="*/ 0 h 2777410"/>
              <a:gd name="connsiteX3" fmla="*/ 2777410 w 2777410"/>
              <a:gd name="connsiteY3" fmla="*/ 237247 h 2777410"/>
              <a:gd name="connsiteX4" fmla="*/ 2777410 w 2777410"/>
              <a:gd name="connsiteY4" fmla="*/ 2540163 h 2777410"/>
              <a:gd name="connsiteX5" fmla="*/ 2540163 w 2777410"/>
              <a:gd name="connsiteY5" fmla="*/ 2777410 h 2777410"/>
              <a:gd name="connsiteX6" fmla="*/ 237247 w 2777410"/>
              <a:gd name="connsiteY6" fmla="*/ 2777410 h 2777410"/>
              <a:gd name="connsiteX7" fmla="*/ 0 w 2777410"/>
              <a:gd name="connsiteY7" fmla="*/ 2540163 h 27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410" h="2777410">
                <a:moveTo>
                  <a:pt x="0" y="1975810"/>
                </a:moveTo>
                <a:lnTo>
                  <a:pt x="1975810" y="0"/>
                </a:lnTo>
                <a:lnTo>
                  <a:pt x="2540164" y="0"/>
                </a:lnTo>
                <a:cubicBezTo>
                  <a:pt x="2671191" y="0"/>
                  <a:pt x="2777410" y="106219"/>
                  <a:pt x="2777410" y="237247"/>
                </a:cubicBezTo>
                <a:lnTo>
                  <a:pt x="2777410" y="2540163"/>
                </a:lnTo>
                <a:cubicBezTo>
                  <a:pt x="2777410" y="2671191"/>
                  <a:pt x="2671191" y="2777410"/>
                  <a:pt x="2540163" y="2777410"/>
                </a:cubicBezTo>
                <a:lnTo>
                  <a:pt x="237247" y="2777410"/>
                </a:lnTo>
                <a:cubicBezTo>
                  <a:pt x="106220" y="2777410"/>
                  <a:pt x="0" y="2671190"/>
                  <a:pt x="0" y="2540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0474CF-7CCB-20DD-E6E1-8A9CD0E038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1677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0474CF-7CCB-20DD-E6E1-8A9CD0E03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3DC1846-D39B-50FF-487A-FD15579093A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2049693"/>
            <a:ext cx="5593080" cy="275861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FA3B847E-CEDD-4F28-13DA-54DB86046169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8579893" y="133677"/>
            <a:ext cx="2515488" cy="2515488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BB57922-089B-617B-DB05-C881EA21986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rot="16200000">
            <a:off x="7666727" y="-76160"/>
            <a:ext cx="4560732" cy="465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6C75E6-2F25-C869-52E2-8C5D355F51AF}"/>
              </a:ext>
            </a:extLst>
          </p:cNvPr>
          <p:cNvSpPr>
            <a:spLocks/>
          </p:cNvSpPr>
          <p:nvPr userDrawn="1"/>
        </p:nvSpPr>
        <p:spPr bwMode="auto">
          <a:xfrm rot="18900000">
            <a:off x="8399071" y="-1421668"/>
            <a:ext cx="2843336" cy="2843336"/>
          </a:xfrm>
          <a:custGeom>
            <a:avLst/>
            <a:gdLst>
              <a:gd name="connsiteX0" fmla="*/ 0 w 2843336"/>
              <a:gd name="connsiteY0" fmla="*/ 0 h 2843336"/>
              <a:gd name="connsiteX1" fmla="*/ 2843336 w 2843336"/>
              <a:gd name="connsiteY1" fmla="*/ 2843336 h 2843336"/>
              <a:gd name="connsiteX2" fmla="*/ 268488 w 2843336"/>
              <a:gd name="connsiteY2" fmla="*/ 2843336 h 2843336"/>
              <a:gd name="connsiteX3" fmla="*/ 0 w 2843336"/>
              <a:gd name="connsiteY3" fmla="*/ 2585131 h 2843336"/>
              <a:gd name="connsiteX0" fmla="*/ 2843336 w 2934776"/>
              <a:gd name="connsiteY0" fmla="*/ 2843336 h 2934776"/>
              <a:gd name="connsiteX1" fmla="*/ 268488 w 2934776"/>
              <a:gd name="connsiteY1" fmla="*/ 2843336 h 2934776"/>
              <a:gd name="connsiteX2" fmla="*/ 0 w 2934776"/>
              <a:gd name="connsiteY2" fmla="*/ 2585131 h 2934776"/>
              <a:gd name="connsiteX3" fmla="*/ 0 w 2934776"/>
              <a:gd name="connsiteY3" fmla="*/ 0 h 2934776"/>
              <a:gd name="connsiteX4" fmla="*/ 2934776 w 2934776"/>
              <a:gd name="connsiteY4" fmla="*/ 2934776 h 2934776"/>
              <a:gd name="connsiteX0" fmla="*/ 2843336 w 2843336"/>
              <a:gd name="connsiteY0" fmla="*/ 2843336 h 2843336"/>
              <a:gd name="connsiteX1" fmla="*/ 268488 w 2843336"/>
              <a:gd name="connsiteY1" fmla="*/ 2843336 h 2843336"/>
              <a:gd name="connsiteX2" fmla="*/ 0 w 2843336"/>
              <a:gd name="connsiteY2" fmla="*/ 2585131 h 2843336"/>
              <a:gd name="connsiteX3" fmla="*/ 0 w 2843336"/>
              <a:gd name="connsiteY3" fmla="*/ 0 h 284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336" h="2843336">
                <a:moveTo>
                  <a:pt x="2843336" y="2843336"/>
                </a:moveTo>
                <a:lnTo>
                  <a:pt x="268488" y="2843336"/>
                </a:lnTo>
                <a:cubicBezTo>
                  <a:pt x="120207" y="2843336"/>
                  <a:pt x="0" y="2727734"/>
                  <a:pt x="0" y="2585131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A10C533-42F2-F66F-9D74-979D4CA2EB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7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1786095"/>
            <a:ext cx="5071843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D67CFEF-F865-1F9D-9E2C-67AFFAA0CE63}"/>
              </a:ext>
            </a:extLst>
          </p:cNvPr>
          <p:cNvSpPr/>
          <p:nvPr userDrawn="1"/>
        </p:nvSpPr>
        <p:spPr>
          <a:xfrm rot="900000">
            <a:off x="10293886" y="-208160"/>
            <a:ext cx="964663" cy="4890833"/>
          </a:xfrm>
          <a:custGeom>
            <a:avLst/>
            <a:gdLst>
              <a:gd name="connsiteX0" fmla="*/ 0 w 964663"/>
              <a:gd name="connsiteY0" fmla="*/ 258480 h 4890833"/>
              <a:gd name="connsiteX1" fmla="*/ 964663 w 964663"/>
              <a:gd name="connsiteY1" fmla="*/ 0 h 4890833"/>
              <a:gd name="connsiteX2" fmla="*/ 964663 w 964663"/>
              <a:gd name="connsiteY2" fmla="*/ 4408501 h 4890833"/>
              <a:gd name="connsiteX3" fmla="*/ 482331 w 964663"/>
              <a:gd name="connsiteY3" fmla="*/ 4890833 h 4890833"/>
              <a:gd name="connsiteX4" fmla="*/ 482332 w 964663"/>
              <a:gd name="connsiteY4" fmla="*/ 4890832 h 4890833"/>
              <a:gd name="connsiteX5" fmla="*/ 0 w 964663"/>
              <a:gd name="connsiteY5" fmla="*/ 4408500 h 489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4663" h="4890833">
                <a:moveTo>
                  <a:pt x="0" y="258480"/>
                </a:moveTo>
                <a:lnTo>
                  <a:pt x="964663" y="0"/>
                </a:lnTo>
                <a:lnTo>
                  <a:pt x="964663" y="4408501"/>
                </a:lnTo>
                <a:cubicBezTo>
                  <a:pt x="964663" y="4674886"/>
                  <a:pt x="748716" y="4890833"/>
                  <a:pt x="482331" y="4890833"/>
                </a:cubicBezTo>
                <a:lnTo>
                  <a:pt x="482332" y="4890832"/>
                </a:lnTo>
                <a:cubicBezTo>
                  <a:pt x="215947" y="4890832"/>
                  <a:pt x="0" y="4674885"/>
                  <a:pt x="0" y="440850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D764AA-01FA-C186-C3E0-47B71F33D2FE}"/>
              </a:ext>
            </a:extLst>
          </p:cNvPr>
          <p:cNvSpPr/>
          <p:nvPr userDrawn="1"/>
        </p:nvSpPr>
        <p:spPr>
          <a:xfrm rot="900000">
            <a:off x="10213216" y="2788075"/>
            <a:ext cx="964664" cy="4267468"/>
          </a:xfrm>
          <a:custGeom>
            <a:avLst/>
            <a:gdLst>
              <a:gd name="connsiteX0" fmla="*/ 385125 w 964664"/>
              <a:gd name="connsiteY0" fmla="*/ 9799 h 4267468"/>
              <a:gd name="connsiteX1" fmla="*/ 482332 w 964664"/>
              <a:gd name="connsiteY1" fmla="*/ 0 h 4267468"/>
              <a:gd name="connsiteX2" fmla="*/ 964664 w 964664"/>
              <a:gd name="connsiteY2" fmla="*/ 482332 h 4267468"/>
              <a:gd name="connsiteX3" fmla="*/ 964663 w 964664"/>
              <a:gd name="connsiteY3" fmla="*/ 4008987 h 4267468"/>
              <a:gd name="connsiteX4" fmla="*/ 0 w 964664"/>
              <a:gd name="connsiteY4" fmla="*/ 4267468 h 4267468"/>
              <a:gd name="connsiteX5" fmla="*/ 0 w 964664"/>
              <a:gd name="connsiteY5" fmla="*/ 482332 h 4267468"/>
              <a:gd name="connsiteX6" fmla="*/ 385125 w 964664"/>
              <a:gd name="connsiteY6" fmla="*/ 9799 h 426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664" h="4267468">
                <a:moveTo>
                  <a:pt x="385125" y="9799"/>
                </a:moveTo>
                <a:cubicBezTo>
                  <a:pt x="416524" y="3374"/>
                  <a:pt x="449033" y="0"/>
                  <a:pt x="482332" y="0"/>
                </a:cubicBezTo>
                <a:cubicBezTo>
                  <a:pt x="748717" y="0"/>
                  <a:pt x="964664" y="215947"/>
                  <a:pt x="964664" y="482332"/>
                </a:cubicBezTo>
                <a:lnTo>
                  <a:pt x="964663" y="4008987"/>
                </a:lnTo>
                <a:lnTo>
                  <a:pt x="0" y="4267468"/>
                </a:lnTo>
                <a:lnTo>
                  <a:pt x="0" y="482332"/>
                </a:lnTo>
                <a:cubicBezTo>
                  <a:pt x="0" y="249245"/>
                  <a:pt x="165334" y="54775"/>
                  <a:pt x="385125" y="979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F09451-D001-7FD7-10AE-3FDD420C1A42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0345" y="1"/>
            <a:ext cx="1794438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21C1E0A2-F05B-FF80-96D1-66F6D9FFB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0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9141FD9-B1AB-9467-AE12-61BD0B9D32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A3E6B8-401F-4894-EFB9-D9735958D8E8}"/>
              </a:ext>
            </a:extLst>
          </p:cNvPr>
          <p:cNvSpPr/>
          <p:nvPr userDrawn="1"/>
        </p:nvSpPr>
        <p:spPr>
          <a:xfrm rot="2700000">
            <a:off x="9723652" y="4718086"/>
            <a:ext cx="1514141" cy="3134243"/>
          </a:xfrm>
          <a:custGeom>
            <a:avLst/>
            <a:gdLst>
              <a:gd name="connsiteX0" fmla="*/ 0 w 1514141"/>
              <a:gd name="connsiteY0" fmla="*/ 1514140 h 3134243"/>
              <a:gd name="connsiteX1" fmla="*/ 1514140 w 1514141"/>
              <a:gd name="connsiteY1" fmla="*/ 0 h 3134243"/>
              <a:gd name="connsiteX2" fmla="*/ 1514141 w 1514141"/>
              <a:gd name="connsiteY2" fmla="*/ 1620102 h 3134243"/>
              <a:gd name="connsiteX3" fmla="*/ 0 w 1514141"/>
              <a:gd name="connsiteY3" fmla="*/ 3134243 h 313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141" h="3134243">
                <a:moveTo>
                  <a:pt x="0" y="1514140"/>
                </a:moveTo>
                <a:lnTo>
                  <a:pt x="1514140" y="0"/>
                </a:lnTo>
                <a:lnTo>
                  <a:pt x="1514141" y="1620102"/>
                </a:lnTo>
                <a:lnTo>
                  <a:pt x="0" y="3134243"/>
                </a:ln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B254E66-5B23-8376-EA6C-51BA078AD05B}"/>
              </a:ext>
            </a:extLst>
          </p:cNvPr>
          <p:cNvSpPr/>
          <p:nvPr userDrawn="1"/>
        </p:nvSpPr>
        <p:spPr>
          <a:xfrm rot="13500000">
            <a:off x="9484269" y="5130635"/>
            <a:ext cx="651476" cy="14478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/>
          <p:nvPr userDrawn="1"/>
        </p:nvSpPr>
        <p:spPr>
          <a:xfrm rot="2700000">
            <a:off x="8432799" y="-404009"/>
            <a:ext cx="1987250" cy="652218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D3108861-7328-DB12-4F81-BB23B928A631}"/>
              </a:ext>
            </a:extLst>
          </p:cNvPr>
          <p:cNvSpPr/>
          <p:nvPr userDrawn="1"/>
        </p:nvSpPr>
        <p:spPr>
          <a:xfrm rot="2700000">
            <a:off x="9121183" y="103638"/>
            <a:ext cx="651476" cy="2492719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3CF0F-9A82-87BC-E359-747ED7A2C5E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EF0DFE2A-76D5-74DB-5A41-BA634A097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8470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B02D114-3397-DC1A-7731-F1F0FFF234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8470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C279139-E1CD-417D-F2DC-0ECDF9271B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9834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95ADEF-DFE7-7A95-ACDE-93A739BB8442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E79103-E87B-C357-DC48-0711CA04F4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9100" y="1511300"/>
            <a:ext cx="5422900" cy="42672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5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44744A-7370-45C0-CB74-88A57CF6C18C}"/>
              </a:ext>
            </a:extLst>
          </p:cNvPr>
          <p:cNvSpPr/>
          <p:nvPr userDrawn="1"/>
        </p:nvSpPr>
        <p:spPr>
          <a:xfrm rot="2700000">
            <a:off x="8404848" y="-676776"/>
            <a:ext cx="832104" cy="2612447"/>
          </a:xfrm>
          <a:custGeom>
            <a:avLst/>
            <a:gdLst>
              <a:gd name="connsiteX0" fmla="*/ 0 w 832104"/>
              <a:gd name="connsiteY0" fmla="*/ 832103 h 2612447"/>
              <a:gd name="connsiteX1" fmla="*/ 832104 w 832104"/>
              <a:gd name="connsiteY1" fmla="*/ 0 h 2612447"/>
              <a:gd name="connsiteX2" fmla="*/ 832104 w 832104"/>
              <a:gd name="connsiteY2" fmla="*/ 2196395 h 2612447"/>
              <a:gd name="connsiteX3" fmla="*/ 416052 w 832104"/>
              <a:gd name="connsiteY3" fmla="*/ 2612447 h 2612447"/>
              <a:gd name="connsiteX4" fmla="*/ 0 w 832104"/>
              <a:gd name="connsiteY4" fmla="*/ 2196395 h 261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104" h="2612447">
                <a:moveTo>
                  <a:pt x="0" y="832103"/>
                </a:moveTo>
                <a:lnTo>
                  <a:pt x="832104" y="0"/>
                </a:lnTo>
                <a:lnTo>
                  <a:pt x="832104" y="2196395"/>
                </a:lnTo>
                <a:cubicBezTo>
                  <a:pt x="832104" y="2426174"/>
                  <a:pt x="645831" y="2612447"/>
                  <a:pt x="416052" y="2612447"/>
                </a:cubicBezTo>
                <a:cubicBezTo>
                  <a:pt x="186273" y="2612447"/>
                  <a:pt x="0" y="2426174"/>
                  <a:pt x="0" y="2196395"/>
                </a:cubicBez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EF4E02D-F7F2-65BC-9A85-BBCF1CEAB9A4}"/>
              </a:ext>
            </a:extLst>
          </p:cNvPr>
          <p:cNvSpPr/>
          <p:nvPr userDrawn="1"/>
        </p:nvSpPr>
        <p:spPr>
          <a:xfrm rot="13500000" flipH="1">
            <a:off x="10884124" y="1958347"/>
            <a:ext cx="1426821" cy="2469493"/>
          </a:xfrm>
          <a:custGeom>
            <a:avLst/>
            <a:gdLst>
              <a:gd name="connsiteX0" fmla="*/ 0 w 1867898"/>
              <a:gd name="connsiteY0" fmla="*/ 3232895 h 3232895"/>
              <a:gd name="connsiteX1" fmla="*/ 0 w 1867898"/>
              <a:gd name="connsiteY1" fmla="*/ 933949 h 3232895"/>
              <a:gd name="connsiteX2" fmla="*/ 933949 w 1867898"/>
              <a:gd name="connsiteY2" fmla="*/ 0 h 3232895"/>
              <a:gd name="connsiteX3" fmla="*/ 1867898 w 1867898"/>
              <a:gd name="connsiteY3" fmla="*/ 933949 h 3232895"/>
              <a:gd name="connsiteX4" fmla="*/ 1867898 w 1867898"/>
              <a:gd name="connsiteY4" fmla="*/ 1797199 h 3232895"/>
              <a:gd name="connsiteX5" fmla="*/ 432202 w 1867898"/>
              <a:gd name="connsiteY5" fmla="*/ 3232895 h 323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898" h="3232895">
                <a:moveTo>
                  <a:pt x="0" y="3232895"/>
                </a:moveTo>
                <a:lnTo>
                  <a:pt x="0" y="933949"/>
                </a:lnTo>
                <a:cubicBezTo>
                  <a:pt x="0" y="418143"/>
                  <a:pt x="418143" y="0"/>
                  <a:pt x="933949" y="0"/>
                </a:cubicBezTo>
                <a:cubicBezTo>
                  <a:pt x="1449755" y="0"/>
                  <a:pt x="1867898" y="418143"/>
                  <a:pt x="1867898" y="933949"/>
                </a:cubicBezTo>
                <a:lnTo>
                  <a:pt x="1867898" y="1797199"/>
                </a:lnTo>
                <a:lnTo>
                  <a:pt x="432202" y="32328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069A87-C164-C434-5CEF-4ACD0B6BF8B1}"/>
              </a:ext>
            </a:extLst>
          </p:cNvPr>
          <p:cNvSpPr/>
          <p:nvPr userDrawn="1"/>
        </p:nvSpPr>
        <p:spPr>
          <a:xfrm rot="13500000" flipH="1">
            <a:off x="10658974" y="1045214"/>
            <a:ext cx="830027" cy="4013802"/>
          </a:xfrm>
          <a:custGeom>
            <a:avLst/>
            <a:gdLst>
              <a:gd name="connsiteX0" fmla="*/ 0 w 1086616"/>
              <a:gd name="connsiteY0" fmla="*/ 5254600 h 5254600"/>
              <a:gd name="connsiteX1" fmla="*/ 0 w 1086616"/>
              <a:gd name="connsiteY1" fmla="*/ 543308 h 5254600"/>
              <a:gd name="connsiteX2" fmla="*/ 543308 w 1086616"/>
              <a:gd name="connsiteY2" fmla="*/ 0 h 5254600"/>
              <a:gd name="connsiteX3" fmla="*/ 1086616 w 1086616"/>
              <a:gd name="connsiteY3" fmla="*/ 543308 h 5254600"/>
              <a:gd name="connsiteX4" fmla="*/ 1086615 w 1086616"/>
              <a:gd name="connsiteY4" fmla="*/ 4167985 h 525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616" h="5254600">
                <a:moveTo>
                  <a:pt x="0" y="5254600"/>
                </a:moveTo>
                <a:lnTo>
                  <a:pt x="0" y="543308"/>
                </a:lnTo>
                <a:cubicBezTo>
                  <a:pt x="0" y="243247"/>
                  <a:pt x="243247" y="0"/>
                  <a:pt x="543308" y="0"/>
                </a:cubicBezTo>
                <a:cubicBezTo>
                  <a:pt x="843369" y="0"/>
                  <a:pt x="1086616" y="243247"/>
                  <a:pt x="1086616" y="543308"/>
                </a:cubicBezTo>
                <a:lnTo>
                  <a:pt x="1086615" y="41679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8AFE06D-6874-9BC8-8B4C-CD00FFBB1819}"/>
              </a:ext>
            </a:extLst>
          </p:cNvPr>
          <p:cNvSpPr/>
          <p:nvPr userDrawn="1"/>
        </p:nvSpPr>
        <p:spPr>
          <a:xfrm rot="13500000" flipH="1">
            <a:off x="8610866" y="-919718"/>
            <a:ext cx="3320094" cy="4877247"/>
          </a:xfrm>
          <a:custGeom>
            <a:avLst/>
            <a:gdLst>
              <a:gd name="connsiteX0" fmla="*/ 2551539 w 4346444"/>
              <a:gd name="connsiteY0" fmla="*/ 6384965 h 6384965"/>
              <a:gd name="connsiteX1" fmla="*/ 0 w 4346444"/>
              <a:gd name="connsiteY1" fmla="*/ 3833426 h 6384965"/>
              <a:gd name="connsiteX2" fmla="*/ 0 w 4346444"/>
              <a:gd name="connsiteY2" fmla="*/ 2173222 h 6384965"/>
              <a:gd name="connsiteX3" fmla="*/ 2173222 w 4346444"/>
              <a:gd name="connsiteY3" fmla="*/ 0 h 6384965"/>
              <a:gd name="connsiteX4" fmla="*/ 4346444 w 4346444"/>
              <a:gd name="connsiteY4" fmla="*/ 2173222 h 6384965"/>
              <a:gd name="connsiteX5" fmla="*/ 4346444 w 4346444"/>
              <a:gd name="connsiteY5" fmla="*/ 4590060 h 63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6444" h="6384965">
                <a:moveTo>
                  <a:pt x="2551539" y="6384965"/>
                </a:moveTo>
                <a:lnTo>
                  <a:pt x="0" y="3833426"/>
                </a:lnTo>
                <a:lnTo>
                  <a:pt x="0" y="2173222"/>
                </a:lnTo>
                <a:cubicBezTo>
                  <a:pt x="0" y="972985"/>
                  <a:pt x="972985" y="0"/>
                  <a:pt x="2173222" y="0"/>
                </a:cubicBezTo>
                <a:cubicBezTo>
                  <a:pt x="3373459" y="0"/>
                  <a:pt x="4346444" y="972985"/>
                  <a:pt x="4346444" y="2173222"/>
                </a:cubicBezTo>
                <a:lnTo>
                  <a:pt x="4346444" y="45900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9405D1E-7C07-65A2-75A2-7E9EF6B6049B}"/>
              </a:ext>
            </a:extLst>
          </p:cNvPr>
          <p:cNvSpPr/>
          <p:nvPr userDrawn="1"/>
        </p:nvSpPr>
        <p:spPr>
          <a:xfrm rot="13500000" flipH="1">
            <a:off x="11146606" y="1933863"/>
            <a:ext cx="527807" cy="2759754"/>
          </a:xfrm>
          <a:custGeom>
            <a:avLst/>
            <a:gdLst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0 w 690970"/>
              <a:gd name="connsiteY6" fmla="*/ 361288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123701 w 690970"/>
              <a:gd name="connsiteY6" fmla="*/ 3489184 h 3612885"/>
              <a:gd name="connsiteX7" fmla="*/ 0 w 690970"/>
              <a:gd name="connsiteY7" fmla="*/ 3612885 h 3612885"/>
              <a:gd name="connsiteX0" fmla="*/ 123701 w 690970"/>
              <a:gd name="connsiteY0" fmla="*/ 3489184 h 3612885"/>
              <a:gd name="connsiteX1" fmla="*/ 0 w 690970"/>
              <a:gd name="connsiteY1" fmla="*/ 3612885 h 3612885"/>
              <a:gd name="connsiteX2" fmla="*/ 0 w 690970"/>
              <a:gd name="connsiteY2" fmla="*/ 345485 h 3612885"/>
              <a:gd name="connsiteX3" fmla="*/ 345485 w 690970"/>
              <a:gd name="connsiteY3" fmla="*/ 0 h 3612885"/>
              <a:gd name="connsiteX4" fmla="*/ 690970 w 690970"/>
              <a:gd name="connsiteY4" fmla="*/ 345485 h 3612885"/>
              <a:gd name="connsiteX5" fmla="*/ 690970 w 690970"/>
              <a:gd name="connsiteY5" fmla="*/ 2921915 h 3612885"/>
              <a:gd name="connsiteX6" fmla="*/ 572714 w 690970"/>
              <a:gd name="connsiteY6" fmla="*/ 3040171 h 3612885"/>
              <a:gd name="connsiteX7" fmla="*/ 215141 w 690970"/>
              <a:gd name="connsiteY7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215141 w 690970"/>
              <a:gd name="connsiteY6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215141 w 690970"/>
              <a:gd name="connsiteY5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970" h="3612885">
                <a:moveTo>
                  <a:pt x="0" y="3612885"/>
                </a:moveTo>
                <a:lnTo>
                  <a:pt x="0" y="345485"/>
                </a:lnTo>
                <a:cubicBezTo>
                  <a:pt x="0" y="154679"/>
                  <a:pt x="154679" y="0"/>
                  <a:pt x="345485" y="0"/>
                </a:cubicBezTo>
                <a:cubicBezTo>
                  <a:pt x="536291" y="0"/>
                  <a:pt x="690970" y="154679"/>
                  <a:pt x="690970" y="345485"/>
                </a:cubicBezTo>
                <a:lnTo>
                  <a:pt x="690970" y="2921915"/>
                </a:ln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Co-brand and 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445997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6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BD574E3-8AFF-DFA9-0FCB-ACE4DACD25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2691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D574E3-8AFF-DFA9-0FCB-ACE4DACD2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5368925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5482392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368925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74DE7C-EAB9-6B9B-19AB-DEFA4EF622D3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24A7E03-2DC4-A20C-610D-3801615F1648}"/>
              </a:ext>
            </a:extLst>
          </p:cNvPr>
          <p:cNvSpPr>
            <a:spLocks/>
          </p:cNvSpPr>
          <p:nvPr userDrawn="1"/>
        </p:nvSpPr>
        <p:spPr bwMode="auto">
          <a:xfrm>
            <a:off x="5476875" y="3219450"/>
            <a:ext cx="6711950" cy="3638550"/>
          </a:xfrm>
          <a:custGeom>
            <a:avLst/>
            <a:gdLst>
              <a:gd name="T0" fmla="*/ 2114 w 2114"/>
              <a:gd name="T1" fmla="*/ 869 h 1146"/>
              <a:gd name="T2" fmla="*/ 1306 w 2114"/>
              <a:gd name="T3" fmla="*/ 61 h 1146"/>
              <a:gd name="T4" fmla="*/ 1085 w 2114"/>
              <a:gd name="T5" fmla="*/ 61 h 1146"/>
              <a:gd name="T6" fmla="*/ 0 w 2114"/>
              <a:gd name="T7" fmla="*/ 1146 h 1146"/>
              <a:gd name="T8" fmla="*/ 2114 w 2114"/>
              <a:gd name="T9" fmla="*/ 1146 h 1146"/>
              <a:gd name="T10" fmla="*/ 2114 w 2114"/>
              <a:gd name="T11" fmla="*/ 869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4" h="1146">
                <a:moveTo>
                  <a:pt x="2114" y="869"/>
                </a:moveTo>
                <a:cubicBezTo>
                  <a:pt x="1306" y="61"/>
                  <a:pt x="1306" y="61"/>
                  <a:pt x="1306" y="61"/>
                </a:cubicBezTo>
                <a:cubicBezTo>
                  <a:pt x="1245" y="0"/>
                  <a:pt x="1146" y="0"/>
                  <a:pt x="1085" y="61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2114" y="1146"/>
                  <a:pt x="2114" y="1146"/>
                  <a:pt x="2114" y="1146"/>
                </a:cubicBezTo>
                <a:lnTo>
                  <a:pt x="2114" y="869"/>
                </a:ln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85C50D-2AD0-37F1-6186-64FDA03CDB34}"/>
              </a:ext>
            </a:extLst>
          </p:cNvPr>
          <p:cNvSpPr/>
          <p:nvPr userDrawn="1"/>
        </p:nvSpPr>
        <p:spPr>
          <a:xfrm rot="2700000">
            <a:off x="7798710" y="-28189"/>
            <a:ext cx="6936059" cy="4323614"/>
          </a:xfrm>
          <a:custGeom>
            <a:avLst/>
            <a:gdLst>
              <a:gd name="connsiteX0" fmla="*/ 0 w 6936059"/>
              <a:gd name="connsiteY0" fmla="*/ 2612445 h 4323614"/>
              <a:gd name="connsiteX1" fmla="*/ 2612445 w 6936059"/>
              <a:gd name="connsiteY1" fmla="*/ 0 h 4323614"/>
              <a:gd name="connsiteX2" fmla="*/ 6936059 w 6936059"/>
              <a:gd name="connsiteY2" fmla="*/ 4323614 h 4323614"/>
              <a:gd name="connsiteX3" fmla="*/ 492439 w 6936059"/>
              <a:gd name="connsiteY3" fmla="*/ 4323614 h 4323614"/>
              <a:gd name="connsiteX4" fmla="*/ 0 w 6936059"/>
              <a:gd name="connsiteY4" fmla="*/ 3831175 h 432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6059" h="4323614">
                <a:moveTo>
                  <a:pt x="0" y="2612445"/>
                </a:moveTo>
                <a:lnTo>
                  <a:pt x="2612445" y="0"/>
                </a:lnTo>
                <a:lnTo>
                  <a:pt x="6936059" y="4323614"/>
                </a:lnTo>
                <a:lnTo>
                  <a:pt x="492439" y="4323614"/>
                </a:lnTo>
                <a:cubicBezTo>
                  <a:pt x="220472" y="4323614"/>
                  <a:pt x="1" y="4103142"/>
                  <a:pt x="0" y="3831175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F7F7C58-163F-1881-E4D5-96FE1EF56D83}"/>
              </a:ext>
            </a:extLst>
          </p:cNvPr>
          <p:cNvSpPr>
            <a:spLocks/>
          </p:cNvSpPr>
          <p:nvPr userDrawn="1"/>
        </p:nvSpPr>
        <p:spPr bwMode="auto">
          <a:xfrm>
            <a:off x="6511925" y="737524"/>
            <a:ext cx="5368925" cy="5368925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rgbClr val="005587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B7ADD5B-1EFD-EE84-83C7-4F7CA369A2B9}"/>
              </a:ext>
            </a:extLst>
          </p:cNvPr>
          <p:cNvSpPr/>
          <p:nvPr userDrawn="1"/>
        </p:nvSpPr>
        <p:spPr>
          <a:xfrm rot="2700000">
            <a:off x="9656180" y="878325"/>
            <a:ext cx="4632172" cy="5087323"/>
          </a:xfrm>
          <a:custGeom>
            <a:avLst/>
            <a:gdLst>
              <a:gd name="connsiteX0" fmla="*/ 0 w 4724357"/>
              <a:gd name="connsiteY0" fmla="*/ 0 h 4945592"/>
              <a:gd name="connsiteX1" fmla="*/ 4724357 w 4724357"/>
              <a:gd name="connsiteY1" fmla="*/ 4724357 h 4945592"/>
              <a:gd name="connsiteX2" fmla="*/ 4503122 w 4724357"/>
              <a:gd name="connsiteY2" fmla="*/ 4945592 h 4945592"/>
              <a:gd name="connsiteX3" fmla="*/ 607510 w 4724357"/>
              <a:gd name="connsiteY3" fmla="*/ 4945592 h 4945592"/>
              <a:gd name="connsiteX4" fmla="*/ 0 w 4724357"/>
              <a:gd name="connsiteY4" fmla="*/ 4338082 h 4945592"/>
              <a:gd name="connsiteX0" fmla="*/ 4724357 w 4815797"/>
              <a:gd name="connsiteY0" fmla="*/ 4724357 h 4945592"/>
              <a:gd name="connsiteX1" fmla="*/ 4503122 w 4815797"/>
              <a:gd name="connsiteY1" fmla="*/ 4945592 h 4945592"/>
              <a:gd name="connsiteX2" fmla="*/ 607510 w 4815797"/>
              <a:gd name="connsiteY2" fmla="*/ 4945592 h 4945592"/>
              <a:gd name="connsiteX3" fmla="*/ 0 w 4815797"/>
              <a:gd name="connsiteY3" fmla="*/ 4338082 h 4945592"/>
              <a:gd name="connsiteX4" fmla="*/ 0 w 4815797"/>
              <a:gd name="connsiteY4" fmla="*/ 0 h 4945592"/>
              <a:gd name="connsiteX5" fmla="*/ 4815797 w 4815797"/>
              <a:gd name="connsiteY5" fmla="*/ 4815797 h 4945592"/>
              <a:gd name="connsiteX0" fmla="*/ 4724357 w 4724357"/>
              <a:gd name="connsiteY0" fmla="*/ 4724357 h 4945592"/>
              <a:gd name="connsiteX1" fmla="*/ 4503122 w 4724357"/>
              <a:gd name="connsiteY1" fmla="*/ 4945592 h 4945592"/>
              <a:gd name="connsiteX2" fmla="*/ 607510 w 4724357"/>
              <a:gd name="connsiteY2" fmla="*/ 4945592 h 4945592"/>
              <a:gd name="connsiteX3" fmla="*/ 0 w 4724357"/>
              <a:gd name="connsiteY3" fmla="*/ 4338082 h 4945592"/>
              <a:gd name="connsiteX4" fmla="*/ 0 w 4724357"/>
              <a:gd name="connsiteY4" fmla="*/ 0 h 4945592"/>
              <a:gd name="connsiteX0" fmla="*/ 4503122 w 4503122"/>
              <a:gd name="connsiteY0" fmla="*/ 4945592 h 4945592"/>
              <a:gd name="connsiteX1" fmla="*/ 607510 w 4503122"/>
              <a:gd name="connsiteY1" fmla="*/ 4945592 h 4945592"/>
              <a:gd name="connsiteX2" fmla="*/ 0 w 4503122"/>
              <a:gd name="connsiteY2" fmla="*/ 4338082 h 4945592"/>
              <a:gd name="connsiteX3" fmla="*/ 0 w 4503122"/>
              <a:gd name="connsiteY3" fmla="*/ 0 h 494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3122" h="4945592">
                <a:moveTo>
                  <a:pt x="4503122" y="4945592"/>
                </a:moveTo>
                <a:lnTo>
                  <a:pt x="607510" y="4945592"/>
                </a:lnTo>
                <a:cubicBezTo>
                  <a:pt x="271991" y="4945592"/>
                  <a:pt x="0" y="4673601"/>
                  <a:pt x="0" y="4338082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0361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7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39C5FB-65B4-C908-855D-2728400F9E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0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25B56EBA-448E-C7D0-100C-AD7974D3F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7029069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952327-FD57-A506-881F-6BEC092B8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7029069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258D62-E26A-940F-71AE-1DB669277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06884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E6678B-F1D2-BAA4-8C13-157EDC257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B5FAB4-46B6-F50F-3686-3A652C917D56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E6A72EF-4ACE-0FB5-78CD-8CB5D25D38CD}"/>
              </a:ext>
            </a:extLst>
          </p:cNvPr>
          <p:cNvSpPr/>
          <p:nvPr userDrawn="1"/>
        </p:nvSpPr>
        <p:spPr>
          <a:xfrm rot="900000">
            <a:off x="8679642" y="590047"/>
            <a:ext cx="1209408" cy="6535813"/>
          </a:xfrm>
          <a:custGeom>
            <a:avLst/>
            <a:gdLst>
              <a:gd name="connsiteX0" fmla="*/ 482835 w 1209408"/>
              <a:gd name="connsiteY0" fmla="*/ 12286 h 6535813"/>
              <a:gd name="connsiteX1" fmla="*/ 604704 w 1209408"/>
              <a:gd name="connsiteY1" fmla="*/ 0 h 6535813"/>
              <a:gd name="connsiteX2" fmla="*/ 1209408 w 1209408"/>
              <a:gd name="connsiteY2" fmla="*/ 604704 h 6535813"/>
              <a:gd name="connsiteX3" fmla="*/ 1209408 w 1209408"/>
              <a:gd name="connsiteY3" fmla="*/ 6211754 h 6535813"/>
              <a:gd name="connsiteX4" fmla="*/ 0 w 1209408"/>
              <a:gd name="connsiteY4" fmla="*/ 6535813 h 6535813"/>
              <a:gd name="connsiteX5" fmla="*/ 0 w 1209408"/>
              <a:gd name="connsiteY5" fmla="*/ 604704 h 6535813"/>
              <a:gd name="connsiteX6" fmla="*/ 482835 w 1209408"/>
              <a:gd name="connsiteY6" fmla="*/ 12286 h 653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408" h="6535813">
                <a:moveTo>
                  <a:pt x="482835" y="12286"/>
                </a:moveTo>
                <a:cubicBezTo>
                  <a:pt x="522200" y="4230"/>
                  <a:pt x="562958" y="0"/>
                  <a:pt x="604704" y="0"/>
                </a:cubicBezTo>
                <a:cubicBezTo>
                  <a:pt x="938673" y="0"/>
                  <a:pt x="1209408" y="270735"/>
                  <a:pt x="1209408" y="604704"/>
                </a:cubicBezTo>
                <a:lnTo>
                  <a:pt x="1209408" y="6211754"/>
                </a:lnTo>
                <a:lnTo>
                  <a:pt x="0" y="6535813"/>
                </a:lnTo>
                <a:lnTo>
                  <a:pt x="0" y="604704"/>
                </a:lnTo>
                <a:cubicBezTo>
                  <a:pt x="0" y="312481"/>
                  <a:pt x="207282" y="68672"/>
                  <a:pt x="482835" y="1228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A260F01-821A-E0DB-A6B1-B66100FC4906}"/>
              </a:ext>
            </a:extLst>
          </p:cNvPr>
          <p:cNvSpPr/>
          <p:nvPr userDrawn="1"/>
        </p:nvSpPr>
        <p:spPr>
          <a:xfrm rot="900000">
            <a:off x="10876535" y="3369355"/>
            <a:ext cx="737236" cy="3646170"/>
          </a:xfrm>
          <a:custGeom>
            <a:avLst/>
            <a:gdLst>
              <a:gd name="connsiteX0" fmla="*/ 294329 w 737236"/>
              <a:gd name="connsiteY0" fmla="*/ 7489 h 3646170"/>
              <a:gd name="connsiteX1" fmla="*/ 368618 w 737236"/>
              <a:gd name="connsiteY1" fmla="*/ 0 h 3646170"/>
              <a:gd name="connsiteX2" fmla="*/ 737236 w 737236"/>
              <a:gd name="connsiteY2" fmla="*/ 368618 h 3646170"/>
              <a:gd name="connsiteX3" fmla="*/ 737235 w 737236"/>
              <a:gd name="connsiteY3" fmla="*/ 3448629 h 3646170"/>
              <a:gd name="connsiteX4" fmla="*/ 0 w 737236"/>
              <a:gd name="connsiteY4" fmla="*/ 3646170 h 3646170"/>
              <a:gd name="connsiteX5" fmla="*/ 0 w 737236"/>
              <a:gd name="connsiteY5" fmla="*/ 368618 h 3646170"/>
              <a:gd name="connsiteX6" fmla="*/ 294329 w 737236"/>
              <a:gd name="connsiteY6" fmla="*/ 7489 h 364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236" h="3646170">
                <a:moveTo>
                  <a:pt x="294329" y="7489"/>
                </a:moveTo>
                <a:cubicBezTo>
                  <a:pt x="318325" y="2579"/>
                  <a:pt x="343170" y="0"/>
                  <a:pt x="368618" y="0"/>
                </a:cubicBezTo>
                <a:cubicBezTo>
                  <a:pt x="572200" y="0"/>
                  <a:pt x="737236" y="165036"/>
                  <a:pt x="737236" y="368618"/>
                </a:cubicBezTo>
                <a:lnTo>
                  <a:pt x="737235" y="3448629"/>
                </a:lnTo>
                <a:lnTo>
                  <a:pt x="0" y="3646170"/>
                </a:lnTo>
                <a:lnTo>
                  <a:pt x="0" y="368618"/>
                </a:lnTo>
                <a:cubicBezTo>
                  <a:pt x="1" y="190484"/>
                  <a:pt x="126356" y="41861"/>
                  <a:pt x="294329" y="748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CF9C9-26E4-4CCA-2489-EA1403AF749A}"/>
              </a:ext>
            </a:extLst>
          </p:cNvPr>
          <p:cNvCxnSpPr>
            <a:cxnSpLocks/>
          </p:cNvCxnSpPr>
          <p:nvPr userDrawn="1"/>
        </p:nvCxnSpPr>
        <p:spPr>
          <a:xfrm rot="900000" flipH="1">
            <a:off x="9695751" y="-132832"/>
            <a:ext cx="0" cy="711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6662C6-F32D-D286-E981-FFF7563738A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16112" y="990600"/>
            <a:ext cx="1572166" cy="5867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(V3.0.0)</a:t>
            </a:r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5% Charcoal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Indigo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9" r:id="rId6"/>
    <p:sldLayoutId id="2147484280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47" r:id="rId15"/>
    <p:sldLayoutId id="2147484248" r:id="rId16"/>
    <p:sldLayoutId id="2147484249" r:id="rId17"/>
    <p:sldLayoutId id="2147484250" r:id="rId18"/>
    <p:sldLayoutId id="2147484251" r:id="rId19"/>
    <p:sldLayoutId id="2147484252" r:id="rId20"/>
    <p:sldLayoutId id="2147484253" r:id="rId21"/>
    <p:sldLayoutId id="2147484254" r:id="rId22"/>
    <p:sldLayoutId id="2147484255" r:id="rId23"/>
    <p:sldLayoutId id="2147484256" r:id="rId24"/>
    <p:sldLayoutId id="2147484281" r:id="rId25"/>
    <p:sldLayoutId id="2147484282" r:id="rId26"/>
    <p:sldLayoutId id="2147484283" r:id="rId27"/>
    <p:sldLayoutId id="2147484284" r:id="rId28"/>
    <p:sldLayoutId id="2147484285" r:id="rId29"/>
    <p:sldLayoutId id="2147484286" r:id="rId30"/>
    <p:sldLayoutId id="2147484287" r:id="rId31"/>
    <p:sldLayoutId id="2147484288" r:id="rId32"/>
    <p:sldLayoutId id="2147484289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brandworld.iqvia.com/guidelines/guide/bf2ae22c-d796-4613-bc79-ca168125730a/page/92c0f85b-3d67-4e41-bb4d-029220fb56b7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cms-www.work.iqvia.com/landing/module-gallery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2d7601d89bf543c2b56545072349f957?elqTrackId=8d2cf6eea8e648ddb39140a68aec9e20&amp;elqaid=1251&amp;elqat=2" TargetMode="External"/><Relationship Id="rId2" Type="http://schemas.openxmlformats.org/officeDocument/2006/relationships/hyperlink" Target="mailto:marketing.automation@iqvia.com?subject=I%20have%20a%20question%20for%20the%20MA%20Open%20Office%20Hour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8D506-B3D3-49B3-85B0-129BCC5133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Hot Topics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6AFAF-2B5B-4A50-9008-998B2C9A0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Marketing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DBC8B-FF70-423E-AE3E-988A9928E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Phil Cuff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November 2024</a:t>
            </a:r>
          </a:p>
        </p:txBody>
      </p:sp>
    </p:spTree>
    <p:extLst>
      <p:ext uri="{BB962C8B-B14F-4D97-AF65-F5344CB8AC3E}">
        <p14:creationId xmlns:p14="http://schemas.microsoft.com/office/powerpoint/2010/main" val="180863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69F31-BF85-614E-9D06-00989F09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28" y="560960"/>
            <a:ext cx="4739097" cy="76826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Enhanced proof point modules</a:t>
            </a:r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53AA08-F1D5-EC49-97EC-8A66AE278B3F}"/>
              </a:ext>
            </a:extLst>
          </p:cNvPr>
          <p:cNvSpPr/>
          <p:nvPr/>
        </p:nvSpPr>
        <p:spPr>
          <a:xfrm>
            <a:off x="432735" y="1441739"/>
            <a:ext cx="3216124" cy="4512624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91440" bIns="45720" rtlCol="0" anchor="ctr" anchorCtr="0"/>
          <a:lstStyle/>
          <a:p>
            <a:r>
              <a:rPr lang="en-GB" sz="1600" b="1" i="1">
                <a:solidFill>
                  <a:schemeClr val="tx1"/>
                </a:solidFill>
                <a:ea typeface="+mn-lt"/>
                <a:cs typeface="+mn-lt"/>
              </a:rPr>
              <a:t>Enhanced Proof-point modules </a:t>
            </a:r>
            <a:r>
              <a:rPr lang="en-GB" sz="1600">
                <a:solidFill>
                  <a:schemeClr val="tx1"/>
                </a:solidFill>
                <a:ea typeface="+mn-lt"/>
                <a:cs typeface="+mn-lt"/>
              </a:rPr>
              <a:t>now available. Adding more variety, including various numerical call-outs and improved carousel experience to make stats or claims pop much more for users.</a:t>
            </a:r>
            <a:endParaRPr lang="en-GB" sz="1600">
              <a:solidFill>
                <a:schemeClr val="tx1"/>
              </a:solidFill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29B5A6-B908-845D-884C-F59745FFCEA4}"/>
              </a:ext>
            </a:extLst>
          </p:cNvPr>
          <p:cNvGrpSpPr/>
          <p:nvPr/>
        </p:nvGrpSpPr>
        <p:grpSpPr>
          <a:xfrm>
            <a:off x="3648859" y="1465951"/>
            <a:ext cx="1408608" cy="4464200"/>
            <a:chOff x="3959463" y="1519851"/>
            <a:chExt cx="1408608" cy="4464200"/>
          </a:xfrm>
        </p:grpSpPr>
        <p:sp>
          <p:nvSpPr>
            <p:cNvPr id="6" name="Rectangle: Rounded Corners 7">
              <a:extLst>
                <a:ext uri="{FF2B5EF4-FFF2-40B4-BE49-F238E27FC236}">
                  <a16:creationId xmlns:a16="http://schemas.microsoft.com/office/drawing/2014/main" id="{B67B4428-E908-1F1D-8914-1E6AEC3C3E61}"/>
                </a:ext>
              </a:extLst>
            </p:cNvPr>
            <p:cNvSpPr/>
            <p:nvPr/>
          </p:nvSpPr>
          <p:spPr>
            <a:xfrm rot="10800000">
              <a:off x="3959463" y="1519851"/>
              <a:ext cx="659174" cy="4464200"/>
            </a:xfrm>
            <a:custGeom>
              <a:avLst/>
              <a:gdLst>
                <a:gd name="connsiteX0" fmla="*/ 0 w 1541806"/>
                <a:gd name="connsiteY0" fmla="*/ 770903 h 4645573"/>
                <a:gd name="connsiteX1" fmla="*/ 770903 w 1541806"/>
                <a:gd name="connsiteY1" fmla="*/ 0 h 4645573"/>
                <a:gd name="connsiteX2" fmla="*/ 770903 w 1541806"/>
                <a:gd name="connsiteY2" fmla="*/ 0 h 4645573"/>
                <a:gd name="connsiteX3" fmla="*/ 1541806 w 1541806"/>
                <a:gd name="connsiteY3" fmla="*/ 770903 h 4645573"/>
                <a:gd name="connsiteX4" fmla="*/ 1541806 w 1541806"/>
                <a:gd name="connsiteY4" fmla="*/ 3874670 h 4645573"/>
                <a:gd name="connsiteX5" fmla="*/ 770903 w 1541806"/>
                <a:gd name="connsiteY5" fmla="*/ 4645573 h 4645573"/>
                <a:gd name="connsiteX6" fmla="*/ 770903 w 1541806"/>
                <a:gd name="connsiteY6" fmla="*/ 4645573 h 4645573"/>
                <a:gd name="connsiteX7" fmla="*/ 0 w 1541806"/>
                <a:gd name="connsiteY7" fmla="*/ 3874670 h 4645573"/>
                <a:gd name="connsiteX8" fmla="*/ 0 w 1541806"/>
                <a:gd name="connsiteY8" fmla="*/ 770903 h 4645573"/>
                <a:gd name="connsiteX0" fmla="*/ 1541806 w 1633246"/>
                <a:gd name="connsiteY0" fmla="*/ 770903 h 4645573"/>
                <a:gd name="connsiteX1" fmla="*/ 1541806 w 1633246"/>
                <a:gd name="connsiteY1" fmla="*/ 3874670 h 4645573"/>
                <a:gd name="connsiteX2" fmla="*/ 770903 w 1633246"/>
                <a:gd name="connsiteY2" fmla="*/ 4645573 h 4645573"/>
                <a:gd name="connsiteX3" fmla="*/ 770903 w 1633246"/>
                <a:gd name="connsiteY3" fmla="*/ 4645573 h 4645573"/>
                <a:gd name="connsiteX4" fmla="*/ 0 w 1633246"/>
                <a:gd name="connsiteY4" fmla="*/ 3874670 h 4645573"/>
                <a:gd name="connsiteX5" fmla="*/ 0 w 1633246"/>
                <a:gd name="connsiteY5" fmla="*/ 770903 h 4645573"/>
                <a:gd name="connsiteX6" fmla="*/ 770903 w 1633246"/>
                <a:gd name="connsiteY6" fmla="*/ 0 h 4645573"/>
                <a:gd name="connsiteX7" fmla="*/ 770903 w 1633246"/>
                <a:gd name="connsiteY7" fmla="*/ 0 h 4645573"/>
                <a:gd name="connsiteX8" fmla="*/ 1633246 w 1633246"/>
                <a:gd name="connsiteY8" fmla="*/ 862343 h 4645573"/>
                <a:gd name="connsiteX0" fmla="*/ 1541806 w 1541806"/>
                <a:gd name="connsiteY0" fmla="*/ 770903 h 4645573"/>
                <a:gd name="connsiteX1" fmla="*/ 1541806 w 1541806"/>
                <a:gd name="connsiteY1" fmla="*/ 3874670 h 4645573"/>
                <a:gd name="connsiteX2" fmla="*/ 770903 w 1541806"/>
                <a:gd name="connsiteY2" fmla="*/ 4645573 h 4645573"/>
                <a:gd name="connsiteX3" fmla="*/ 770903 w 1541806"/>
                <a:gd name="connsiteY3" fmla="*/ 4645573 h 4645573"/>
                <a:gd name="connsiteX4" fmla="*/ 0 w 1541806"/>
                <a:gd name="connsiteY4" fmla="*/ 3874670 h 4645573"/>
                <a:gd name="connsiteX5" fmla="*/ 0 w 1541806"/>
                <a:gd name="connsiteY5" fmla="*/ 770903 h 4645573"/>
                <a:gd name="connsiteX6" fmla="*/ 770903 w 1541806"/>
                <a:gd name="connsiteY6" fmla="*/ 0 h 4645573"/>
                <a:gd name="connsiteX7" fmla="*/ 770903 w 1541806"/>
                <a:gd name="connsiteY7" fmla="*/ 0 h 4645573"/>
                <a:gd name="connsiteX0" fmla="*/ 1541806 w 1541806"/>
                <a:gd name="connsiteY0" fmla="*/ 3874670 h 4645573"/>
                <a:gd name="connsiteX1" fmla="*/ 770903 w 1541806"/>
                <a:gd name="connsiteY1" fmla="*/ 4645573 h 4645573"/>
                <a:gd name="connsiteX2" fmla="*/ 770903 w 1541806"/>
                <a:gd name="connsiteY2" fmla="*/ 4645573 h 4645573"/>
                <a:gd name="connsiteX3" fmla="*/ 0 w 1541806"/>
                <a:gd name="connsiteY3" fmla="*/ 3874670 h 4645573"/>
                <a:gd name="connsiteX4" fmla="*/ 0 w 1541806"/>
                <a:gd name="connsiteY4" fmla="*/ 770903 h 4645573"/>
                <a:gd name="connsiteX5" fmla="*/ 770903 w 1541806"/>
                <a:gd name="connsiteY5" fmla="*/ 0 h 4645573"/>
                <a:gd name="connsiteX6" fmla="*/ 770903 w 1541806"/>
                <a:gd name="connsiteY6" fmla="*/ 0 h 4645573"/>
                <a:gd name="connsiteX0" fmla="*/ 770903 w 770903"/>
                <a:gd name="connsiteY0" fmla="*/ 4645573 h 4645573"/>
                <a:gd name="connsiteX1" fmla="*/ 770903 w 770903"/>
                <a:gd name="connsiteY1" fmla="*/ 4645573 h 4645573"/>
                <a:gd name="connsiteX2" fmla="*/ 0 w 770903"/>
                <a:gd name="connsiteY2" fmla="*/ 3874670 h 4645573"/>
                <a:gd name="connsiteX3" fmla="*/ 0 w 770903"/>
                <a:gd name="connsiteY3" fmla="*/ 770903 h 4645573"/>
                <a:gd name="connsiteX4" fmla="*/ 770903 w 770903"/>
                <a:gd name="connsiteY4" fmla="*/ 0 h 4645573"/>
                <a:gd name="connsiteX5" fmla="*/ 770903 w 770903"/>
                <a:gd name="connsiteY5" fmla="*/ 0 h 464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0903" h="4645573">
                  <a:moveTo>
                    <a:pt x="770903" y="4645573"/>
                  </a:moveTo>
                  <a:lnTo>
                    <a:pt x="770903" y="4645573"/>
                  </a:lnTo>
                  <a:cubicBezTo>
                    <a:pt x="345145" y="4645573"/>
                    <a:pt x="0" y="4300428"/>
                    <a:pt x="0" y="3874670"/>
                  </a:cubicBezTo>
                  <a:lnTo>
                    <a:pt x="0" y="770903"/>
                  </a:lnTo>
                  <a:cubicBezTo>
                    <a:pt x="0" y="345145"/>
                    <a:pt x="345145" y="0"/>
                    <a:pt x="770903" y="0"/>
                  </a:cubicBezTo>
                  <a:lnTo>
                    <a:pt x="770903" y="0"/>
                  </a:lnTo>
                </a:path>
              </a:pathLst>
            </a:custGeom>
            <a:noFill/>
            <a:ln w="19050" cap="rnd">
              <a:solidFill>
                <a:srgbClr val="CACED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7D9A24F-484B-2849-E9D4-F35DAF242095}"/>
                </a:ext>
              </a:extLst>
            </p:cNvPr>
            <p:cNvCxnSpPr>
              <a:cxnSpLocks/>
            </p:cNvCxnSpPr>
            <p:nvPr/>
          </p:nvCxnSpPr>
          <p:spPr>
            <a:xfrm>
              <a:off x="4623371" y="3751951"/>
              <a:ext cx="744700" cy="0"/>
            </a:xfrm>
            <a:prstGeom prst="straightConnector1">
              <a:avLst/>
            </a:prstGeom>
            <a:ln w="19050" cap="rnd">
              <a:solidFill>
                <a:srgbClr val="CACED1"/>
              </a:solidFill>
              <a:round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C2B6D3CB-7310-9ECB-3704-D9A298D0FF1D}"/>
              </a:ext>
            </a:extLst>
          </p:cNvPr>
          <p:cNvSpPr/>
          <p:nvPr/>
        </p:nvSpPr>
        <p:spPr>
          <a:xfrm>
            <a:off x="10961511" y="0"/>
            <a:ext cx="1230489" cy="1004710"/>
          </a:xfrm>
          <a:prstGeom prst="irregularSeal1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>
                <a:cs typeface="Arial"/>
              </a:rPr>
              <a:t>LIVE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809750-F067-8F4E-5718-F2959D501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61" y="1236056"/>
            <a:ext cx="4808414" cy="47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69F31-BF85-614E-9D06-00989F0901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2594" y="488157"/>
            <a:ext cx="4740275" cy="7683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2800" b="1">
                <a:ea typeface="+mj-lt"/>
                <a:cs typeface="+mj-lt"/>
              </a:rPr>
              <a:t>Tabbed Popup Widget</a:t>
            </a:r>
            <a:br>
              <a:rPr lang="en-US" sz="2800" b="1">
                <a:ea typeface="+mj-lt"/>
                <a:cs typeface="+mj-lt"/>
              </a:rPr>
            </a:br>
            <a:endParaRPr lang="en-US" b="1">
              <a:highlight>
                <a:srgbClr val="FFFF00"/>
              </a:highligh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53AA08-F1D5-EC49-97EC-8A66AE278B3F}"/>
              </a:ext>
            </a:extLst>
          </p:cNvPr>
          <p:cNvSpPr/>
          <p:nvPr/>
        </p:nvSpPr>
        <p:spPr>
          <a:xfrm>
            <a:off x="432735" y="1441739"/>
            <a:ext cx="3216124" cy="4512624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91440" bIns="45720" rtlCol="0" anchor="ctr" anchorCtr="0"/>
          <a:lstStyle/>
          <a:p>
            <a:r>
              <a:rPr lang="en-GB" sz="1600">
                <a:solidFill>
                  <a:schemeClr val="tx1"/>
                </a:solidFill>
                <a:ea typeface="+mn-lt"/>
                <a:cs typeface="+mn-lt"/>
              </a:rPr>
              <a:t>New </a:t>
            </a:r>
            <a:r>
              <a:rPr lang="en-GB" sz="1600" b="1" i="1">
                <a:solidFill>
                  <a:schemeClr val="tx1"/>
                </a:solidFill>
                <a:ea typeface="+mn-lt"/>
                <a:cs typeface="+mn-lt"/>
              </a:rPr>
              <a:t>Tabbed Popup Widget </a:t>
            </a:r>
            <a:r>
              <a:rPr lang="en-GB" sz="1600">
                <a:solidFill>
                  <a:schemeClr val="tx1"/>
                </a:solidFill>
                <a:ea typeface="+mn-lt"/>
                <a:cs typeface="+mn-lt"/>
              </a:rPr>
              <a:t>available for use in your page layouts. Designed for a suite of products or multiple related offerings/topics, this interactive module opens content within a pop-up window to allow visitors to deep dive into content without leaving the page.</a:t>
            </a:r>
            <a:endParaRPr lang="en-US" sz="160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cs typeface="Arial"/>
            </a:endParaRPr>
          </a:p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6BEF66-6157-1698-712D-57960E8BF6AA}"/>
              </a:ext>
            </a:extLst>
          </p:cNvPr>
          <p:cNvGrpSpPr/>
          <p:nvPr/>
        </p:nvGrpSpPr>
        <p:grpSpPr>
          <a:xfrm>
            <a:off x="3648859" y="1465951"/>
            <a:ext cx="1408608" cy="4464200"/>
            <a:chOff x="3959463" y="1519851"/>
            <a:chExt cx="1408608" cy="4464200"/>
          </a:xfrm>
        </p:grpSpPr>
        <p:sp>
          <p:nvSpPr>
            <p:cNvPr id="13" name="Rectangle: Rounded Corners 7">
              <a:extLst>
                <a:ext uri="{FF2B5EF4-FFF2-40B4-BE49-F238E27FC236}">
                  <a16:creationId xmlns:a16="http://schemas.microsoft.com/office/drawing/2014/main" id="{5E3998C4-8502-2A60-548E-374C8A33D969}"/>
                </a:ext>
              </a:extLst>
            </p:cNvPr>
            <p:cNvSpPr/>
            <p:nvPr/>
          </p:nvSpPr>
          <p:spPr>
            <a:xfrm rot="10800000">
              <a:off x="3959463" y="1519851"/>
              <a:ext cx="659174" cy="4464200"/>
            </a:xfrm>
            <a:custGeom>
              <a:avLst/>
              <a:gdLst>
                <a:gd name="connsiteX0" fmla="*/ 0 w 1541806"/>
                <a:gd name="connsiteY0" fmla="*/ 770903 h 4645573"/>
                <a:gd name="connsiteX1" fmla="*/ 770903 w 1541806"/>
                <a:gd name="connsiteY1" fmla="*/ 0 h 4645573"/>
                <a:gd name="connsiteX2" fmla="*/ 770903 w 1541806"/>
                <a:gd name="connsiteY2" fmla="*/ 0 h 4645573"/>
                <a:gd name="connsiteX3" fmla="*/ 1541806 w 1541806"/>
                <a:gd name="connsiteY3" fmla="*/ 770903 h 4645573"/>
                <a:gd name="connsiteX4" fmla="*/ 1541806 w 1541806"/>
                <a:gd name="connsiteY4" fmla="*/ 3874670 h 4645573"/>
                <a:gd name="connsiteX5" fmla="*/ 770903 w 1541806"/>
                <a:gd name="connsiteY5" fmla="*/ 4645573 h 4645573"/>
                <a:gd name="connsiteX6" fmla="*/ 770903 w 1541806"/>
                <a:gd name="connsiteY6" fmla="*/ 4645573 h 4645573"/>
                <a:gd name="connsiteX7" fmla="*/ 0 w 1541806"/>
                <a:gd name="connsiteY7" fmla="*/ 3874670 h 4645573"/>
                <a:gd name="connsiteX8" fmla="*/ 0 w 1541806"/>
                <a:gd name="connsiteY8" fmla="*/ 770903 h 4645573"/>
                <a:gd name="connsiteX0" fmla="*/ 1541806 w 1633246"/>
                <a:gd name="connsiteY0" fmla="*/ 770903 h 4645573"/>
                <a:gd name="connsiteX1" fmla="*/ 1541806 w 1633246"/>
                <a:gd name="connsiteY1" fmla="*/ 3874670 h 4645573"/>
                <a:gd name="connsiteX2" fmla="*/ 770903 w 1633246"/>
                <a:gd name="connsiteY2" fmla="*/ 4645573 h 4645573"/>
                <a:gd name="connsiteX3" fmla="*/ 770903 w 1633246"/>
                <a:gd name="connsiteY3" fmla="*/ 4645573 h 4645573"/>
                <a:gd name="connsiteX4" fmla="*/ 0 w 1633246"/>
                <a:gd name="connsiteY4" fmla="*/ 3874670 h 4645573"/>
                <a:gd name="connsiteX5" fmla="*/ 0 w 1633246"/>
                <a:gd name="connsiteY5" fmla="*/ 770903 h 4645573"/>
                <a:gd name="connsiteX6" fmla="*/ 770903 w 1633246"/>
                <a:gd name="connsiteY6" fmla="*/ 0 h 4645573"/>
                <a:gd name="connsiteX7" fmla="*/ 770903 w 1633246"/>
                <a:gd name="connsiteY7" fmla="*/ 0 h 4645573"/>
                <a:gd name="connsiteX8" fmla="*/ 1633246 w 1633246"/>
                <a:gd name="connsiteY8" fmla="*/ 862343 h 4645573"/>
                <a:gd name="connsiteX0" fmla="*/ 1541806 w 1541806"/>
                <a:gd name="connsiteY0" fmla="*/ 770903 h 4645573"/>
                <a:gd name="connsiteX1" fmla="*/ 1541806 w 1541806"/>
                <a:gd name="connsiteY1" fmla="*/ 3874670 h 4645573"/>
                <a:gd name="connsiteX2" fmla="*/ 770903 w 1541806"/>
                <a:gd name="connsiteY2" fmla="*/ 4645573 h 4645573"/>
                <a:gd name="connsiteX3" fmla="*/ 770903 w 1541806"/>
                <a:gd name="connsiteY3" fmla="*/ 4645573 h 4645573"/>
                <a:gd name="connsiteX4" fmla="*/ 0 w 1541806"/>
                <a:gd name="connsiteY4" fmla="*/ 3874670 h 4645573"/>
                <a:gd name="connsiteX5" fmla="*/ 0 w 1541806"/>
                <a:gd name="connsiteY5" fmla="*/ 770903 h 4645573"/>
                <a:gd name="connsiteX6" fmla="*/ 770903 w 1541806"/>
                <a:gd name="connsiteY6" fmla="*/ 0 h 4645573"/>
                <a:gd name="connsiteX7" fmla="*/ 770903 w 1541806"/>
                <a:gd name="connsiteY7" fmla="*/ 0 h 4645573"/>
                <a:gd name="connsiteX0" fmla="*/ 1541806 w 1541806"/>
                <a:gd name="connsiteY0" fmla="*/ 3874670 h 4645573"/>
                <a:gd name="connsiteX1" fmla="*/ 770903 w 1541806"/>
                <a:gd name="connsiteY1" fmla="*/ 4645573 h 4645573"/>
                <a:gd name="connsiteX2" fmla="*/ 770903 w 1541806"/>
                <a:gd name="connsiteY2" fmla="*/ 4645573 h 4645573"/>
                <a:gd name="connsiteX3" fmla="*/ 0 w 1541806"/>
                <a:gd name="connsiteY3" fmla="*/ 3874670 h 4645573"/>
                <a:gd name="connsiteX4" fmla="*/ 0 w 1541806"/>
                <a:gd name="connsiteY4" fmla="*/ 770903 h 4645573"/>
                <a:gd name="connsiteX5" fmla="*/ 770903 w 1541806"/>
                <a:gd name="connsiteY5" fmla="*/ 0 h 4645573"/>
                <a:gd name="connsiteX6" fmla="*/ 770903 w 1541806"/>
                <a:gd name="connsiteY6" fmla="*/ 0 h 4645573"/>
                <a:gd name="connsiteX0" fmla="*/ 770903 w 770903"/>
                <a:gd name="connsiteY0" fmla="*/ 4645573 h 4645573"/>
                <a:gd name="connsiteX1" fmla="*/ 770903 w 770903"/>
                <a:gd name="connsiteY1" fmla="*/ 4645573 h 4645573"/>
                <a:gd name="connsiteX2" fmla="*/ 0 w 770903"/>
                <a:gd name="connsiteY2" fmla="*/ 3874670 h 4645573"/>
                <a:gd name="connsiteX3" fmla="*/ 0 w 770903"/>
                <a:gd name="connsiteY3" fmla="*/ 770903 h 4645573"/>
                <a:gd name="connsiteX4" fmla="*/ 770903 w 770903"/>
                <a:gd name="connsiteY4" fmla="*/ 0 h 4645573"/>
                <a:gd name="connsiteX5" fmla="*/ 770903 w 770903"/>
                <a:gd name="connsiteY5" fmla="*/ 0 h 464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0903" h="4645573">
                  <a:moveTo>
                    <a:pt x="770903" y="4645573"/>
                  </a:moveTo>
                  <a:lnTo>
                    <a:pt x="770903" y="4645573"/>
                  </a:lnTo>
                  <a:cubicBezTo>
                    <a:pt x="345145" y="4645573"/>
                    <a:pt x="0" y="4300428"/>
                    <a:pt x="0" y="3874670"/>
                  </a:cubicBezTo>
                  <a:lnTo>
                    <a:pt x="0" y="770903"/>
                  </a:lnTo>
                  <a:cubicBezTo>
                    <a:pt x="0" y="345145"/>
                    <a:pt x="345145" y="0"/>
                    <a:pt x="770903" y="0"/>
                  </a:cubicBezTo>
                  <a:lnTo>
                    <a:pt x="770903" y="0"/>
                  </a:lnTo>
                </a:path>
              </a:pathLst>
            </a:custGeom>
            <a:noFill/>
            <a:ln w="19050" cap="rnd">
              <a:solidFill>
                <a:srgbClr val="CACED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8313FD9-0EA4-6C32-18C4-0708CF44392D}"/>
                </a:ext>
              </a:extLst>
            </p:cNvPr>
            <p:cNvCxnSpPr>
              <a:cxnSpLocks/>
            </p:cNvCxnSpPr>
            <p:nvPr/>
          </p:nvCxnSpPr>
          <p:spPr>
            <a:xfrm>
              <a:off x="4623371" y="3751951"/>
              <a:ext cx="744700" cy="0"/>
            </a:xfrm>
            <a:prstGeom prst="straightConnector1">
              <a:avLst/>
            </a:prstGeom>
            <a:ln w="19050" cap="rnd">
              <a:solidFill>
                <a:srgbClr val="CACED1"/>
              </a:solidFill>
              <a:round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50C269BA-16A0-7C9D-3F5B-835A17776423}"/>
              </a:ext>
            </a:extLst>
          </p:cNvPr>
          <p:cNvSpPr/>
          <p:nvPr/>
        </p:nvSpPr>
        <p:spPr>
          <a:xfrm>
            <a:off x="10961511" y="0"/>
            <a:ext cx="1230489" cy="1004710"/>
          </a:xfrm>
          <a:prstGeom prst="irregularSeal1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algn="ctr"/>
            <a:r>
              <a:rPr lang="en-US" sz="1600" b="1">
                <a:cs typeface="Arial"/>
              </a:rPr>
              <a:t>LIVE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998A69-F957-1AFA-D5A7-608396763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909" y="1596198"/>
            <a:ext cx="4618120" cy="44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9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69F31-BF85-614E-9D06-00989F09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08" y="294468"/>
            <a:ext cx="4739097" cy="768263"/>
          </a:xfrm>
        </p:spPr>
        <p:txBody>
          <a:bodyPr/>
          <a:lstStyle/>
          <a:p>
            <a:r>
              <a:rPr lang="en-US"/>
              <a:t>Feature Story</a:t>
            </a:r>
            <a:endParaRPr lang="en-US"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53AA08-F1D5-EC49-97EC-8A66AE278B3F}"/>
              </a:ext>
            </a:extLst>
          </p:cNvPr>
          <p:cNvSpPr/>
          <p:nvPr/>
        </p:nvSpPr>
        <p:spPr>
          <a:xfrm>
            <a:off x="432735" y="1441739"/>
            <a:ext cx="3216124" cy="4512624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91440" bIns="45720" rtlCol="0" anchor="ctr" anchorCtr="0"/>
          <a:lstStyle/>
          <a:p>
            <a:r>
              <a:rPr lang="en-GB" sz="1600">
                <a:solidFill>
                  <a:srgbClr val="212121"/>
                </a:solidFill>
                <a:ea typeface="+mn-lt"/>
                <a:cs typeface="+mn-lt"/>
              </a:rPr>
              <a:t>We are excited to launch the new </a:t>
            </a:r>
            <a:r>
              <a:rPr lang="en-GB" sz="1600" b="1">
                <a:solidFill>
                  <a:srgbClr val="212121"/>
                </a:solidFill>
                <a:ea typeface="+mn-lt"/>
                <a:cs typeface="+mn-lt"/>
              </a:rPr>
              <a:t>Feature Story</a:t>
            </a:r>
            <a:r>
              <a:rPr lang="en-GB" sz="1600">
                <a:solidFill>
                  <a:srgbClr val="212121"/>
                </a:solidFill>
                <a:ea typeface="+mn-lt"/>
                <a:cs typeface="+mn-lt"/>
              </a:rPr>
              <a:t> module. This module is crafted to provide an engaging and interactive experience, perfect for showcasing key stories or topics. It includes striking full-bleed background images and an intuitive tile-based navigation system for seamless story transitions.</a:t>
            </a:r>
          </a:p>
        </p:txBody>
      </p:sp>
      <p:pic>
        <p:nvPicPr>
          <p:cNvPr id="10" name="Picture 9" descr="A group of people looking at something&#10;&#10;Description automatically generated">
            <a:extLst>
              <a:ext uri="{FF2B5EF4-FFF2-40B4-BE49-F238E27FC236}">
                <a16:creationId xmlns:a16="http://schemas.microsoft.com/office/drawing/2014/main" id="{9E7037BB-1788-DAAE-BB50-DA9E4AFD1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679" y="1690688"/>
            <a:ext cx="6096000" cy="3429000"/>
          </a:xfrm>
          <a:prstGeom prst="roundRect">
            <a:avLst>
              <a:gd name="adj" fmla="val 3876"/>
            </a:avLst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9009F93-2DF7-621F-244C-CBA29D0E5CBC}"/>
              </a:ext>
            </a:extLst>
          </p:cNvPr>
          <p:cNvGrpSpPr/>
          <p:nvPr/>
        </p:nvGrpSpPr>
        <p:grpSpPr>
          <a:xfrm>
            <a:off x="3648859" y="1465951"/>
            <a:ext cx="1408608" cy="4464200"/>
            <a:chOff x="3959463" y="1519851"/>
            <a:chExt cx="1408608" cy="4464200"/>
          </a:xfrm>
        </p:grpSpPr>
        <p:sp>
          <p:nvSpPr>
            <p:cNvPr id="4" name="Rectangle: Rounded Corners 7">
              <a:extLst>
                <a:ext uri="{FF2B5EF4-FFF2-40B4-BE49-F238E27FC236}">
                  <a16:creationId xmlns:a16="http://schemas.microsoft.com/office/drawing/2014/main" id="{5FF04C24-D3A5-73D4-B3DC-54E065DE9369}"/>
                </a:ext>
              </a:extLst>
            </p:cNvPr>
            <p:cNvSpPr/>
            <p:nvPr/>
          </p:nvSpPr>
          <p:spPr>
            <a:xfrm rot="10800000">
              <a:off x="3959463" y="1519851"/>
              <a:ext cx="659174" cy="4464200"/>
            </a:xfrm>
            <a:custGeom>
              <a:avLst/>
              <a:gdLst>
                <a:gd name="connsiteX0" fmla="*/ 0 w 1541806"/>
                <a:gd name="connsiteY0" fmla="*/ 770903 h 4645573"/>
                <a:gd name="connsiteX1" fmla="*/ 770903 w 1541806"/>
                <a:gd name="connsiteY1" fmla="*/ 0 h 4645573"/>
                <a:gd name="connsiteX2" fmla="*/ 770903 w 1541806"/>
                <a:gd name="connsiteY2" fmla="*/ 0 h 4645573"/>
                <a:gd name="connsiteX3" fmla="*/ 1541806 w 1541806"/>
                <a:gd name="connsiteY3" fmla="*/ 770903 h 4645573"/>
                <a:gd name="connsiteX4" fmla="*/ 1541806 w 1541806"/>
                <a:gd name="connsiteY4" fmla="*/ 3874670 h 4645573"/>
                <a:gd name="connsiteX5" fmla="*/ 770903 w 1541806"/>
                <a:gd name="connsiteY5" fmla="*/ 4645573 h 4645573"/>
                <a:gd name="connsiteX6" fmla="*/ 770903 w 1541806"/>
                <a:gd name="connsiteY6" fmla="*/ 4645573 h 4645573"/>
                <a:gd name="connsiteX7" fmla="*/ 0 w 1541806"/>
                <a:gd name="connsiteY7" fmla="*/ 3874670 h 4645573"/>
                <a:gd name="connsiteX8" fmla="*/ 0 w 1541806"/>
                <a:gd name="connsiteY8" fmla="*/ 770903 h 4645573"/>
                <a:gd name="connsiteX0" fmla="*/ 1541806 w 1633246"/>
                <a:gd name="connsiteY0" fmla="*/ 770903 h 4645573"/>
                <a:gd name="connsiteX1" fmla="*/ 1541806 w 1633246"/>
                <a:gd name="connsiteY1" fmla="*/ 3874670 h 4645573"/>
                <a:gd name="connsiteX2" fmla="*/ 770903 w 1633246"/>
                <a:gd name="connsiteY2" fmla="*/ 4645573 h 4645573"/>
                <a:gd name="connsiteX3" fmla="*/ 770903 w 1633246"/>
                <a:gd name="connsiteY3" fmla="*/ 4645573 h 4645573"/>
                <a:gd name="connsiteX4" fmla="*/ 0 w 1633246"/>
                <a:gd name="connsiteY4" fmla="*/ 3874670 h 4645573"/>
                <a:gd name="connsiteX5" fmla="*/ 0 w 1633246"/>
                <a:gd name="connsiteY5" fmla="*/ 770903 h 4645573"/>
                <a:gd name="connsiteX6" fmla="*/ 770903 w 1633246"/>
                <a:gd name="connsiteY6" fmla="*/ 0 h 4645573"/>
                <a:gd name="connsiteX7" fmla="*/ 770903 w 1633246"/>
                <a:gd name="connsiteY7" fmla="*/ 0 h 4645573"/>
                <a:gd name="connsiteX8" fmla="*/ 1633246 w 1633246"/>
                <a:gd name="connsiteY8" fmla="*/ 862343 h 4645573"/>
                <a:gd name="connsiteX0" fmla="*/ 1541806 w 1541806"/>
                <a:gd name="connsiteY0" fmla="*/ 770903 h 4645573"/>
                <a:gd name="connsiteX1" fmla="*/ 1541806 w 1541806"/>
                <a:gd name="connsiteY1" fmla="*/ 3874670 h 4645573"/>
                <a:gd name="connsiteX2" fmla="*/ 770903 w 1541806"/>
                <a:gd name="connsiteY2" fmla="*/ 4645573 h 4645573"/>
                <a:gd name="connsiteX3" fmla="*/ 770903 w 1541806"/>
                <a:gd name="connsiteY3" fmla="*/ 4645573 h 4645573"/>
                <a:gd name="connsiteX4" fmla="*/ 0 w 1541806"/>
                <a:gd name="connsiteY4" fmla="*/ 3874670 h 4645573"/>
                <a:gd name="connsiteX5" fmla="*/ 0 w 1541806"/>
                <a:gd name="connsiteY5" fmla="*/ 770903 h 4645573"/>
                <a:gd name="connsiteX6" fmla="*/ 770903 w 1541806"/>
                <a:gd name="connsiteY6" fmla="*/ 0 h 4645573"/>
                <a:gd name="connsiteX7" fmla="*/ 770903 w 1541806"/>
                <a:gd name="connsiteY7" fmla="*/ 0 h 4645573"/>
                <a:gd name="connsiteX0" fmla="*/ 1541806 w 1541806"/>
                <a:gd name="connsiteY0" fmla="*/ 3874670 h 4645573"/>
                <a:gd name="connsiteX1" fmla="*/ 770903 w 1541806"/>
                <a:gd name="connsiteY1" fmla="*/ 4645573 h 4645573"/>
                <a:gd name="connsiteX2" fmla="*/ 770903 w 1541806"/>
                <a:gd name="connsiteY2" fmla="*/ 4645573 h 4645573"/>
                <a:gd name="connsiteX3" fmla="*/ 0 w 1541806"/>
                <a:gd name="connsiteY3" fmla="*/ 3874670 h 4645573"/>
                <a:gd name="connsiteX4" fmla="*/ 0 w 1541806"/>
                <a:gd name="connsiteY4" fmla="*/ 770903 h 4645573"/>
                <a:gd name="connsiteX5" fmla="*/ 770903 w 1541806"/>
                <a:gd name="connsiteY5" fmla="*/ 0 h 4645573"/>
                <a:gd name="connsiteX6" fmla="*/ 770903 w 1541806"/>
                <a:gd name="connsiteY6" fmla="*/ 0 h 4645573"/>
                <a:gd name="connsiteX0" fmla="*/ 770903 w 770903"/>
                <a:gd name="connsiteY0" fmla="*/ 4645573 h 4645573"/>
                <a:gd name="connsiteX1" fmla="*/ 770903 w 770903"/>
                <a:gd name="connsiteY1" fmla="*/ 4645573 h 4645573"/>
                <a:gd name="connsiteX2" fmla="*/ 0 w 770903"/>
                <a:gd name="connsiteY2" fmla="*/ 3874670 h 4645573"/>
                <a:gd name="connsiteX3" fmla="*/ 0 w 770903"/>
                <a:gd name="connsiteY3" fmla="*/ 770903 h 4645573"/>
                <a:gd name="connsiteX4" fmla="*/ 770903 w 770903"/>
                <a:gd name="connsiteY4" fmla="*/ 0 h 4645573"/>
                <a:gd name="connsiteX5" fmla="*/ 770903 w 770903"/>
                <a:gd name="connsiteY5" fmla="*/ 0 h 464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0903" h="4645573">
                  <a:moveTo>
                    <a:pt x="770903" y="4645573"/>
                  </a:moveTo>
                  <a:lnTo>
                    <a:pt x="770903" y="4645573"/>
                  </a:lnTo>
                  <a:cubicBezTo>
                    <a:pt x="345145" y="4645573"/>
                    <a:pt x="0" y="4300428"/>
                    <a:pt x="0" y="3874670"/>
                  </a:cubicBezTo>
                  <a:lnTo>
                    <a:pt x="0" y="770903"/>
                  </a:lnTo>
                  <a:cubicBezTo>
                    <a:pt x="0" y="345145"/>
                    <a:pt x="345145" y="0"/>
                    <a:pt x="770903" y="0"/>
                  </a:cubicBezTo>
                  <a:lnTo>
                    <a:pt x="770903" y="0"/>
                  </a:lnTo>
                </a:path>
              </a:pathLst>
            </a:custGeom>
            <a:noFill/>
            <a:ln w="19050" cap="rnd">
              <a:solidFill>
                <a:srgbClr val="CACED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721E044-B199-0D65-94D6-32FC2893FDC6}"/>
                </a:ext>
              </a:extLst>
            </p:cNvPr>
            <p:cNvCxnSpPr>
              <a:cxnSpLocks/>
            </p:cNvCxnSpPr>
            <p:nvPr/>
          </p:nvCxnSpPr>
          <p:spPr>
            <a:xfrm>
              <a:off x="4623371" y="3751951"/>
              <a:ext cx="744700" cy="0"/>
            </a:xfrm>
            <a:prstGeom prst="straightConnector1">
              <a:avLst/>
            </a:prstGeom>
            <a:ln w="19050" cap="rnd">
              <a:solidFill>
                <a:srgbClr val="CACED1"/>
              </a:solidFill>
              <a:round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D2479035-FEAC-0086-CBB4-4C7CFE82D436}"/>
              </a:ext>
            </a:extLst>
          </p:cNvPr>
          <p:cNvSpPr/>
          <p:nvPr/>
        </p:nvSpPr>
        <p:spPr>
          <a:xfrm>
            <a:off x="10961511" y="0"/>
            <a:ext cx="1230489" cy="1004710"/>
          </a:xfrm>
          <a:prstGeom prst="irregularSeal1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algn="ctr"/>
            <a:r>
              <a:rPr lang="en-US" sz="1600" b="1">
                <a:cs typeface="Arial"/>
              </a:rPr>
              <a:t>LIVE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25190-1952-A942-3CB5-0455D79BA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E683D27-A50B-6C65-13DC-2FB996D1D5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4694" y="1081826"/>
            <a:ext cx="11338560" cy="402336"/>
          </a:xfrm>
        </p:spPr>
        <p:txBody>
          <a:bodyPr/>
          <a:lstStyle/>
          <a:p>
            <a:r>
              <a:rPr lang="en-US" sz="1400">
                <a:hlinkClick r:id="rId2"/>
              </a:rPr>
              <a:t>https://</a:t>
            </a:r>
            <a:r>
              <a:rPr lang="en-US" sz="1400" err="1">
                <a:hlinkClick r:id="rId2"/>
              </a:rPr>
              <a:t>brandworld.iqvia.com</a:t>
            </a:r>
            <a:r>
              <a:rPr lang="en-US" sz="1400">
                <a:hlinkClick r:id="rId2"/>
              </a:rPr>
              <a:t>/guidelines/guide/bf2ae22c-d796-4613-bc79-ca168125730a/page/92c0f85b-3d67-4e41-bb4d-029220fb56b7</a:t>
            </a:r>
            <a:endParaRPr lang="en-US" sz="1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D63A84-BA9A-CC7B-EA2E-8E0AB065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294468"/>
            <a:ext cx="11338560" cy="768263"/>
          </a:xfrm>
        </p:spPr>
        <p:txBody>
          <a:bodyPr anchor="b" anchorCtr="0">
            <a:normAutofit/>
          </a:bodyPr>
          <a:lstStyle/>
          <a:p>
            <a:r>
              <a:rPr lang="en-US"/>
              <a:t>“What’s New” page added to Brand World website guidelines</a:t>
            </a:r>
            <a:endParaRPr lang="en-US" b="1" kern="1200"/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CE30FBCC-3D73-667C-4D57-2E3C8D41F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694" y="6387858"/>
            <a:ext cx="9285484" cy="338087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CBCDD-47F0-356B-4744-5240F3D39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511" y="1767680"/>
            <a:ext cx="3871114" cy="4236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F6A0DC-BCFE-CF62-AC43-35683E303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72" y="1767680"/>
            <a:ext cx="4841859" cy="400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FE9411-3834-31D8-9EFA-ADACF20BD5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i="1" dirty="0">
                <a:solidFill>
                  <a:schemeClr val="accent1"/>
                </a:solidFill>
                <a:hlinkClick r:id="rId2"/>
              </a:rPr>
              <a:t>http://cms-www.work.iqvia.com/landing/module-gallery</a:t>
            </a:r>
            <a:endParaRPr lang="en-US" sz="2000" i="1" dirty="0">
              <a:solidFill>
                <a:schemeClr val="accent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C6E017-E138-B657-236E-1070A715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gallery page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B4590-F377-52A1-C93F-375C2DBBA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ED815F-94C7-26A1-E934-3A8AA0FE92CA}"/>
              </a:ext>
            </a:extLst>
          </p:cNvPr>
          <p:cNvSpPr txBox="1"/>
          <p:nvPr/>
        </p:nvSpPr>
        <p:spPr>
          <a:xfrm>
            <a:off x="384694" y="2151727"/>
            <a:ext cx="41168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b="0" i="0">
                <a:solidFill>
                  <a:srgbClr val="334E5C"/>
                </a:solidFill>
                <a:effectLst/>
              </a:rPr>
              <a:t>Explore and engage with the modules within the page to determine the optimal way to showcase your content.</a:t>
            </a:r>
          </a:p>
          <a:p>
            <a:pPr algn="l" rtl="0"/>
            <a:endParaRPr lang="en-US" sz="1600">
              <a:solidFill>
                <a:srgbClr val="334E5C"/>
              </a:solidFill>
            </a:endParaRPr>
          </a:p>
          <a:p>
            <a:pPr algn="l" rtl="0"/>
            <a:r>
              <a:rPr lang="en-US" sz="1600" b="0" i="0">
                <a:solidFill>
                  <a:srgbClr val="334E5C"/>
                </a:solidFill>
                <a:effectLst/>
              </a:rPr>
              <a:t>We’ve also included links in the Webpage Module Template deck that allow you to jump directly to the preview of a specific module.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C72DFD-DC65-331F-8EBC-91BBB3185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942" y="995817"/>
            <a:ext cx="2057578" cy="4549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765405-D8A7-24D6-7C4E-6C2ACC6B9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791" y="893406"/>
            <a:ext cx="2164268" cy="46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C4EA4-28EF-4A65-F8FF-2D6A01B5F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7851" y="6223917"/>
            <a:ext cx="7333287" cy="402336"/>
          </a:xfrm>
        </p:spPr>
        <p:txBody>
          <a:bodyPr/>
          <a:lstStyle/>
          <a:p>
            <a:r>
              <a:rPr lang="en-US" sz="1400">
                <a:solidFill>
                  <a:schemeClr val="accent2"/>
                </a:solidFill>
              </a:rPr>
              <a:t>*Please note that timeline can change based on many factors including budget &amp; priorities*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EF994-1BD9-ED4D-AF24-83D6496E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6" y="117475"/>
            <a:ext cx="11338560" cy="768263"/>
          </a:xfrm>
        </p:spPr>
        <p:txBody>
          <a:bodyPr/>
          <a:lstStyle/>
          <a:p>
            <a:r>
              <a:rPr lang="en-US"/>
              <a:t>New Module Development: Planned Timeline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3A3BC2-52FE-1141-A473-70625F0C84F1}"/>
              </a:ext>
            </a:extLst>
          </p:cNvPr>
          <p:cNvSpPr txBox="1"/>
          <p:nvPr/>
        </p:nvSpPr>
        <p:spPr>
          <a:xfrm>
            <a:off x="3317777" y="4211313"/>
            <a:ext cx="2427154" cy="15903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50000"/>
              </a:lnSpc>
              <a:buFont typeface="Arial"/>
              <a:buChar char="•"/>
              <a:defRPr/>
            </a:pPr>
            <a:r>
              <a:rPr lang="da-DK" sz="1200" b="1">
                <a:solidFill>
                  <a:srgbClr val="2B3A42"/>
                </a:solidFill>
                <a:cs typeface="Arial" panose="020B0604020202020204"/>
              </a:rPr>
              <a:t>Feature Story - </a:t>
            </a:r>
            <a:r>
              <a:rPr lang="da-DK" sz="1200" b="1">
                <a:solidFill>
                  <a:schemeClr val="accent3"/>
                </a:solidFill>
                <a:cs typeface="Arial" panose="020B0604020202020204"/>
              </a:rPr>
              <a:t>LIVE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  <a:defRPr/>
            </a:pPr>
            <a:r>
              <a:rPr lang="da-DK" sz="1200" b="1" err="1">
                <a:solidFill>
                  <a:srgbClr val="2B3A42"/>
                </a:solidFill>
                <a:cs typeface="Arial" panose="020B0604020202020204"/>
              </a:rPr>
              <a:t>Conversational</a:t>
            </a:r>
            <a:r>
              <a:rPr lang="da-DK" sz="1200" b="1">
                <a:solidFill>
                  <a:srgbClr val="2B3A42"/>
                </a:solidFill>
                <a:cs typeface="Arial" panose="020B0604020202020204"/>
              </a:rPr>
              <a:t> Search in Test</a:t>
            </a:r>
            <a:endParaRPr lang="da-DK"/>
          </a:p>
          <a:p>
            <a:pPr marL="171450" indent="-171450">
              <a:lnSpc>
                <a:spcPct val="150000"/>
              </a:lnSpc>
              <a:buFont typeface="Arial"/>
              <a:buChar char="•"/>
              <a:defRPr/>
            </a:pPr>
            <a:r>
              <a:rPr lang="da-DK" sz="1200" b="1" err="1">
                <a:solidFill>
                  <a:srgbClr val="2B3A42"/>
                </a:solidFill>
                <a:cs typeface="Arial" panose="020B0604020202020204"/>
              </a:rPr>
              <a:t>Horizontal</a:t>
            </a:r>
            <a:r>
              <a:rPr lang="da-DK" sz="1200" b="1">
                <a:solidFill>
                  <a:srgbClr val="2B3A42"/>
                </a:solidFill>
                <a:cs typeface="Arial" panose="020B0604020202020204"/>
              </a:rPr>
              <a:t> Storytelling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  <a:defRPr/>
            </a:pPr>
            <a:r>
              <a:rPr lang="da-DK" sz="1200" b="1" err="1">
                <a:solidFill>
                  <a:srgbClr val="2B3A42"/>
                </a:solidFill>
                <a:cs typeface="Arial" panose="020B0604020202020204"/>
              </a:rPr>
              <a:t>Quote</a:t>
            </a:r>
            <a:r>
              <a:rPr lang="da-DK" sz="1200" b="1">
                <a:solidFill>
                  <a:srgbClr val="2B3A42"/>
                </a:solidFill>
                <a:cs typeface="Arial" panose="020B0604020202020204"/>
              </a:rPr>
              <a:t> </a:t>
            </a:r>
            <a:r>
              <a:rPr lang="da-DK" sz="1200" b="1" err="1">
                <a:solidFill>
                  <a:srgbClr val="2B3A42"/>
                </a:solidFill>
                <a:cs typeface="Arial" panose="020B0604020202020204"/>
              </a:rPr>
              <a:t>Testimonial</a:t>
            </a:r>
            <a:endParaRPr lang="da-DK" sz="1200" b="1">
              <a:solidFill>
                <a:srgbClr val="2B3A42"/>
              </a:solidFill>
              <a:cs typeface="Arial" panose="020B0604020202020204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  <a:defRPr/>
            </a:pPr>
            <a:r>
              <a:rPr lang="da-DK" sz="1200" b="1">
                <a:solidFill>
                  <a:srgbClr val="2B3A42"/>
                </a:solidFill>
                <a:cs typeface="Arial" panose="020B0604020202020204"/>
              </a:rPr>
              <a:t>Content </a:t>
            </a:r>
            <a:r>
              <a:rPr lang="da-DK" sz="1200" b="1" err="1">
                <a:solidFill>
                  <a:srgbClr val="2B3A42"/>
                </a:solidFill>
                <a:cs typeface="Arial" panose="020B0604020202020204"/>
              </a:rPr>
              <a:t>Ticker</a:t>
            </a:r>
            <a:endParaRPr lang="da-DK" sz="1200" b="1">
              <a:solidFill>
                <a:srgbClr val="2B3A42"/>
              </a:solidFill>
              <a:cs typeface="Arial" panose="020B0604020202020204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  <a:defRPr/>
            </a:pPr>
            <a:r>
              <a:rPr lang="da-DK" sz="1200" b="1">
                <a:solidFill>
                  <a:srgbClr val="2B3A42"/>
                </a:solidFill>
                <a:cs typeface="Arial" panose="020B0604020202020204"/>
              </a:rPr>
              <a:t>Interactive Case </a:t>
            </a:r>
            <a:r>
              <a:rPr lang="da-DK" sz="1200" b="1" err="1">
                <a:solidFill>
                  <a:srgbClr val="2B3A42"/>
                </a:solidFill>
                <a:cs typeface="Arial" panose="020B0604020202020204"/>
              </a:rPr>
              <a:t>Study</a:t>
            </a:r>
            <a:endParaRPr lang="en-US" sz="1200" b="1" err="1">
              <a:solidFill>
                <a:srgbClr val="2B3A42"/>
              </a:solidFill>
              <a:cs typeface="Arial"/>
            </a:endParaRPr>
          </a:p>
          <a:p>
            <a:pPr marL="182880" indent="-182880"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endParaRPr lang="en-US" sz="1200">
              <a:solidFill>
                <a:srgbClr val="2B3A42"/>
              </a:solidFill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a-DK" sz="1200">
              <a:solidFill>
                <a:srgbClr val="2B3A42"/>
              </a:solidFill>
              <a:cs typeface="Arial" panose="020B0604020202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57F496-B4E8-D846-BF26-93980BA2A518}"/>
              </a:ext>
            </a:extLst>
          </p:cNvPr>
          <p:cNvSpPr txBox="1"/>
          <p:nvPr/>
        </p:nvSpPr>
        <p:spPr>
          <a:xfrm>
            <a:off x="6231738" y="1365999"/>
            <a:ext cx="2617993" cy="154159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2880" indent="-182880"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da-DK" sz="1200" b="1">
                <a:solidFill>
                  <a:srgbClr val="2B3A42"/>
                </a:solidFill>
                <a:cs typeface="Arial"/>
              </a:rPr>
              <a:t>Conversational Search launch</a:t>
            </a:r>
            <a:endParaRPr lang="en-US" sz="1200" b="1">
              <a:solidFill>
                <a:srgbClr val="2B3A42"/>
              </a:solidFill>
              <a:cs typeface="Arial"/>
            </a:endParaRPr>
          </a:p>
          <a:p>
            <a:pPr marL="182880" indent="-182880"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 b="1">
                <a:solidFill>
                  <a:srgbClr val="2B3A42"/>
                </a:solidFill>
              </a:rPr>
              <a:t>Blog Landing Page – Redesign</a:t>
            </a:r>
            <a:endParaRPr lang="en-US" sz="1200" b="1">
              <a:solidFill>
                <a:srgbClr val="2B3A42"/>
              </a:solidFill>
              <a:cs typeface="Arial"/>
            </a:endParaRPr>
          </a:p>
          <a:p>
            <a:pPr marL="182880" indent="-182880"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 b="1">
                <a:solidFill>
                  <a:srgbClr val="2B3A42"/>
                </a:solidFill>
              </a:rPr>
              <a:t>Blog Category – Redesign</a:t>
            </a:r>
            <a:endParaRPr lang="en-US" sz="1200" b="1">
              <a:solidFill>
                <a:srgbClr val="2B3A42"/>
              </a:solidFill>
              <a:cs typeface="Arial"/>
            </a:endParaRPr>
          </a:p>
          <a:p>
            <a:pPr marL="182880" indent="-182880"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 b="1">
                <a:solidFill>
                  <a:srgbClr val="2B3A42"/>
                </a:solidFill>
              </a:rPr>
              <a:t>Audio Clips 50-50</a:t>
            </a:r>
            <a:endParaRPr lang="en-US" sz="1200" b="1">
              <a:solidFill>
                <a:srgbClr val="2B3A42"/>
              </a:solidFill>
              <a:cs typeface="Arial"/>
            </a:endParaRPr>
          </a:p>
          <a:p>
            <a:pPr marL="182880" indent="-182880"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 b="1">
                <a:solidFill>
                  <a:srgbClr val="2B3A42"/>
                </a:solidFill>
              </a:rPr>
              <a:t>Audio Clips Carousel</a:t>
            </a:r>
            <a:endParaRPr lang="en-US" sz="1200" b="1">
              <a:solidFill>
                <a:srgbClr val="2B3A42"/>
              </a:solidFill>
              <a:cs typeface="Arial"/>
            </a:endParaRPr>
          </a:p>
          <a:p>
            <a:pPr marL="182880" indent="-182880"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 b="1">
                <a:solidFill>
                  <a:srgbClr val="2B3A42"/>
                </a:solidFill>
              </a:rPr>
              <a:t>Audio Clips Single Card</a:t>
            </a:r>
            <a:endParaRPr lang="en-US" sz="1200" b="1">
              <a:solidFill>
                <a:srgbClr val="2B3A42"/>
              </a:solidFill>
              <a:cs typeface="Arial"/>
            </a:endParaRPr>
          </a:p>
          <a:p>
            <a:pPr marL="182880" indent="-182880"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 b="1">
                <a:solidFill>
                  <a:srgbClr val="2B3A42"/>
                </a:solidFill>
              </a:rPr>
              <a:t>FAQ Accordion</a:t>
            </a:r>
            <a:endParaRPr lang="en-US" sz="1200" b="1">
              <a:solidFill>
                <a:srgbClr val="2B3A42"/>
              </a:solidFill>
              <a:cs typeface="Arial"/>
            </a:endParaRPr>
          </a:p>
          <a:p>
            <a:pPr marL="182880" indent="-182880"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endParaRPr lang="en-US" sz="1200">
              <a:solidFill>
                <a:srgbClr val="2B3A42"/>
              </a:solidFill>
            </a:endParaRPr>
          </a:p>
          <a:p>
            <a:pPr marL="182880" indent="-182880"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endParaRPr lang="en-US" sz="1200">
              <a:solidFill>
                <a:srgbClr val="2B3A42"/>
              </a:solidFill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a-DK" sz="1100">
              <a:solidFill>
                <a:schemeClr val="tx2"/>
              </a:solidFill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14DA17-E685-8947-816A-9282149E9F1E}"/>
              </a:ext>
            </a:extLst>
          </p:cNvPr>
          <p:cNvSpPr txBox="1"/>
          <p:nvPr/>
        </p:nvSpPr>
        <p:spPr>
          <a:xfrm>
            <a:off x="8907069" y="4211732"/>
            <a:ext cx="2427154" cy="95681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2880" indent="-182880">
              <a:spcAft>
                <a:spcPts val="3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 b="1">
                <a:solidFill>
                  <a:srgbClr val="2B3A42"/>
                </a:solidFill>
              </a:rPr>
              <a:t>Main Navigation – Redesign</a:t>
            </a:r>
          </a:p>
          <a:p>
            <a:pPr marL="182880" indent="-182880">
              <a:spcAft>
                <a:spcPts val="3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 b="1">
                <a:solidFill>
                  <a:srgbClr val="2B3A42"/>
                </a:solidFill>
              </a:rPr>
              <a:t>Sub Navigation – Redesign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a-DK" sz="1100">
              <a:solidFill>
                <a:srgbClr val="606B71"/>
              </a:solidFill>
              <a:cs typeface="Arial"/>
            </a:endParaRPr>
          </a:p>
        </p:txBody>
      </p:sp>
      <p:sp>
        <p:nvSpPr>
          <p:cNvPr id="58" name="Rectangle: Rounded Corners 6">
            <a:extLst>
              <a:ext uri="{FF2B5EF4-FFF2-40B4-BE49-F238E27FC236}">
                <a16:creationId xmlns:a16="http://schemas.microsoft.com/office/drawing/2014/main" id="{08BE7B65-02BD-0E4C-AE77-5CB2D9E76846}"/>
              </a:ext>
            </a:extLst>
          </p:cNvPr>
          <p:cNvSpPr/>
          <p:nvPr/>
        </p:nvSpPr>
        <p:spPr>
          <a:xfrm>
            <a:off x="384694" y="3224787"/>
            <a:ext cx="11238346" cy="83410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Rectangle: Rounded Corners 4">
            <a:extLst>
              <a:ext uri="{FF2B5EF4-FFF2-40B4-BE49-F238E27FC236}">
                <a16:creationId xmlns:a16="http://schemas.microsoft.com/office/drawing/2014/main" id="{0BFEA4C2-FE0A-FD4F-AC58-F8B93BA27B3E}"/>
              </a:ext>
            </a:extLst>
          </p:cNvPr>
          <p:cNvSpPr/>
          <p:nvPr/>
        </p:nvSpPr>
        <p:spPr>
          <a:xfrm>
            <a:off x="6971056" y="3205737"/>
            <a:ext cx="1459142" cy="83410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>
              <a:defRPr/>
            </a:pPr>
            <a:r>
              <a:rPr lang="en-US" sz="1600" b="1">
                <a:solidFill>
                  <a:srgbClr val="FFFFFF"/>
                </a:solidFill>
              </a:rPr>
              <a:t>Q1 2025</a:t>
            </a:r>
          </a:p>
        </p:txBody>
      </p:sp>
      <p:sp>
        <p:nvSpPr>
          <p:cNvPr id="61" name="Rectangle: Rounded Corners 5">
            <a:extLst>
              <a:ext uri="{FF2B5EF4-FFF2-40B4-BE49-F238E27FC236}">
                <a16:creationId xmlns:a16="http://schemas.microsoft.com/office/drawing/2014/main" id="{F20D527C-193E-F843-833B-7FBEB9A71DF1}"/>
              </a:ext>
            </a:extLst>
          </p:cNvPr>
          <p:cNvSpPr/>
          <p:nvPr/>
        </p:nvSpPr>
        <p:spPr>
          <a:xfrm>
            <a:off x="4036104" y="3216153"/>
            <a:ext cx="1480065" cy="83410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>
              <a:defRPr/>
            </a:pPr>
            <a:r>
              <a:rPr lang="en-US" sz="1600" b="1">
                <a:solidFill>
                  <a:srgbClr val="FFFFFF"/>
                </a:solidFill>
              </a:rPr>
              <a:t>Q4 2024</a:t>
            </a: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82ED21DF-5C2C-F44F-BAF8-12BBA3638032}"/>
              </a:ext>
            </a:extLst>
          </p:cNvPr>
          <p:cNvSpPr/>
          <p:nvPr/>
        </p:nvSpPr>
        <p:spPr>
          <a:xfrm>
            <a:off x="1218717" y="3205737"/>
            <a:ext cx="2331974" cy="83410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Q3 2024</a:t>
            </a:r>
          </a:p>
        </p:txBody>
      </p:sp>
      <p:sp>
        <p:nvSpPr>
          <p:cNvPr id="75" name="Isosceles Triangle 7">
            <a:extLst>
              <a:ext uri="{FF2B5EF4-FFF2-40B4-BE49-F238E27FC236}">
                <a16:creationId xmlns:a16="http://schemas.microsoft.com/office/drawing/2014/main" id="{0B8A1198-189C-0F45-AE87-EE39C4CDC1C7}"/>
              </a:ext>
            </a:extLst>
          </p:cNvPr>
          <p:cNvSpPr/>
          <p:nvPr/>
        </p:nvSpPr>
        <p:spPr>
          <a:xfrm rot="5400000">
            <a:off x="2734961" y="3503220"/>
            <a:ext cx="877494" cy="288138"/>
          </a:xfrm>
          <a:custGeom>
            <a:avLst/>
            <a:gdLst>
              <a:gd name="connsiteX0" fmla="*/ 0 w 1079064"/>
              <a:gd name="connsiteY0" fmla="*/ 581889 h 581889"/>
              <a:gd name="connsiteX1" fmla="*/ 539532 w 1079064"/>
              <a:gd name="connsiteY1" fmla="*/ 0 h 581889"/>
              <a:gd name="connsiteX2" fmla="*/ 1079064 w 1079064"/>
              <a:gd name="connsiteY2" fmla="*/ 581889 h 581889"/>
              <a:gd name="connsiteX3" fmla="*/ 0 w 1079064"/>
              <a:gd name="connsiteY3" fmla="*/ 581889 h 581889"/>
              <a:gd name="connsiteX0" fmla="*/ 0 w 1079064"/>
              <a:gd name="connsiteY0" fmla="*/ 581889 h 591462"/>
              <a:gd name="connsiteX1" fmla="*/ 539532 w 1079064"/>
              <a:gd name="connsiteY1" fmla="*/ 0 h 591462"/>
              <a:gd name="connsiteX2" fmla="*/ 1079064 w 1079064"/>
              <a:gd name="connsiteY2" fmla="*/ 581889 h 591462"/>
              <a:gd name="connsiteX3" fmla="*/ 547347 w 1079064"/>
              <a:gd name="connsiteY3" fmla="*/ 591462 h 591462"/>
              <a:gd name="connsiteX4" fmla="*/ 0 w 1079064"/>
              <a:gd name="connsiteY4" fmla="*/ 581889 h 591462"/>
              <a:gd name="connsiteX0" fmla="*/ 547347 w 1079064"/>
              <a:gd name="connsiteY0" fmla="*/ 591462 h 682902"/>
              <a:gd name="connsiteX1" fmla="*/ 0 w 1079064"/>
              <a:gd name="connsiteY1" fmla="*/ 581889 h 682902"/>
              <a:gd name="connsiteX2" fmla="*/ 539532 w 1079064"/>
              <a:gd name="connsiteY2" fmla="*/ 0 h 682902"/>
              <a:gd name="connsiteX3" fmla="*/ 1079064 w 1079064"/>
              <a:gd name="connsiteY3" fmla="*/ 581889 h 682902"/>
              <a:gd name="connsiteX4" fmla="*/ 638787 w 1079064"/>
              <a:gd name="connsiteY4" fmla="*/ 682902 h 682902"/>
              <a:gd name="connsiteX0" fmla="*/ 547347 w 1079064"/>
              <a:gd name="connsiteY0" fmla="*/ 591462 h 591462"/>
              <a:gd name="connsiteX1" fmla="*/ 0 w 1079064"/>
              <a:gd name="connsiteY1" fmla="*/ 581889 h 591462"/>
              <a:gd name="connsiteX2" fmla="*/ 539532 w 1079064"/>
              <a:gd name="connsiteY2" fmla="*/ 0 h 591462"/>
              <a:gd name="connsiteX3" fmla="*/ 1079064 w 1079064"/>
              <a:gd name="connsiteY3" fmla="*/ 581889 h 591462"/>
              <a:gd name="connsiteX0" fmla="*/ 0 w 1079064"/>
              <a:gd name="connsiteY0" fmla="*/ 581889 h 581889"/>
              <a:gd name="connsiteX1" fmla="*/ 539532 w 1079064"/>
              <a:gd name="connsiteY1" fmla="*/ 0 h 581889"/>
              <a:gd name="connsiteX2" fmla="*/ 1079064 w 1079064"/>
              <a:gd name="connsiteY2" fmla="*/ 581889 h 5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064" h="581889">
                <a:moveTo>
                  <a:pt x="0" y="581889"/>
                </a:moveTo>
                <a:lnTo>
                  <a:pt x="539532" y="0"/>
                </a:lnTo>
                <a:lnTo>
                  <a:pt x="1079064" y="581889"/>
                </a:ln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80" name="Rectangle: Rounded Corners 4">
            <a:extLst>
              <a:ext uri="{FF2B5EF4-FFF2-40B4-BE49-F238E27FC236}">
                <a16:creationId xmlns:a16="http://schemas.microsoft.com/office/drawing/2014/main" id="{FEA6451F-ACC2-D64B-86A3-1BB63E68582E}"/>
              </a:ext>
            </a:extLst>
          </p:cNvPr>
          <p:cNvSpPr/>
          <p:nvPr/>
        </p:nvSpPr>
        <p:spPr>
          <a:xfrm>
            <a:off x="9744075" y="3205737"/>
            <a:ext cx="1459142" cy="83410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>
              <a:defRPr/>
            </a:pPr>
            <a:r>
              <a:rPr lang="en-US" sz="1600" b="1">
                <a:solidFill>
                  <a:srgbClr val="FFFFFF"/>
                </a:solidFill>
              </a:rPr>
              <a:t>Q2 2025</a:t>
            </a:r>
          </a:p>
        </p:txBody>
      </p:sp>
      <p:sp>
        <p:nvSpPr>
          <p:cNvPr id="32" name="Isosceles Triangle 7">
            <a:extLst>
              <a:ext uri="{FF2B5EF4-FFF2-40B4-BE49-F238E27FC236}">
                <a16:creationId xmlns:a16="http://schemas.microsoft.com/office/drawing/2014/main" id="{D0577CA8-D6E9-7046-8C1D-200C861B3E84}"/>
              </a:ext>
            </a:extLst>
          </p:cNvPr>
          <p:cNvSpPr/>
          <p:nvPr/>
        </p:nvSpPr>
        <p:spPr>
          <a:xfrm rot="5400000">
            <a:off x="5648922" y="3503220"/>
            <a:ext cx="877494" cy="288138"/>
          </a:xfrm>
          <a:custGeom>
            <a:avLst/>
            <a:gdLst>
              <a:gd name="connsiteX0" fmla="*/ 0 w 1079064"/>
              <a:gd name="connsiteY0" fmla="*/ 581889 h 581889"/>
              <a:gd name="connsiteX1" fmla="*/ 539532 w 1079064"/>
              <a:gd name="connsiteY1" fmla="*/ 0 h 581889"/>
              <a:gd name="connsiteX2" fmla="*/ 1079064 w 1079064"/>
              <a:gd name="connsiteY2" fmla="*/ 581889 h 581889"/>
              <a:gd name="connsiteX3" fmla="*/ 0 w 1079064"/>
              <a:gd name="connsiteY3" fmla="*/ 581889 h 581889"/>
              <a:gd name="connsiteX0" fmla="*/ 0 w 1079064"/>
              <a:gd name="connsiteY0" fmla="*/ 581889 h 591462"/>
              <a:gd name="connsiteX1" fmla="*/ 539532 w 1079064"/>
              <a:gd name="connsiteY1" fmla="*/ 0 h 591462"/>
              <a:gd name="connsiteX2" fmla="*/ 1079064 w 1079064"/>
              <a:gd name="connsiteY2" fmla="*/ 581889 h 591462"/>
              <a:gd name="connsiteX3" fmla="*/ 547347 w 1079064"/>
              <a:gd name="connsiteY3" fmla="*/ 591462 h 591462"/>
              <a:gd name="connsiteX4" fmla="*/ 0 w 1079064"/>
              <a:gd name="connsiteY4" fmla="*/ 581889 h 591462"/>
              <a:gd name="connsiteX0" fmla="*/ 547347 w 1079064"/>
              <a:gd name="connsiteY0" fmla="*/ 591462 h 682902"/>
              <a:gd name="connsiteX1" fmla="*/ 0 w 1079064"/>
              <a:gd name="connsiteY1" fmla="*/ 581889 h 682902"/>
              <a:gd name="connsiteX2" fmla="*/ 539532 w 1079064"/>
              <a:gd name="connsiteY2" fmla="*/ 0 h 682902"/>
              <a:gd name="connsiteX3" fmla="*/ 1079064 w 1079064"/>
              <a:gd name="connsiteY3" fmla="*/ 581889 h 682902"/>
              <a:gd name="connsiteX4" fmla="*/ 638787 w 1079064"/>
              <a:gd name="connsiteY4" fmla="*/ 682902 h 682902"/>
              <a:gd name="connsiteX0" fmla="*/ 547347 w 1079064"/>
              <a:gd name="connsiteY0" fmla="*/ 591462 h 591462"/>
              <a:gd name="connsiteX1" fmla="*/ 0 w 1079064"/>
              <a:gd name="connsiteY1" fmla="*/ 581889 h 591462"/>
              <a:gd name="connsiteX2" fmla="*/ 539532 w 1079064"/>
              <a:gd name="connsiteY2" fmla="*/ 0 h 591462"/>
              <a:gd name="connsiteX3" fmla="*/ 1079064 w 1079064"/>
              <a:gd name="connsiteY3" fmla="*/ 581889 h 591462"/>
              <a:gd name="connsiteX0" fmla="*/ 0 w 1079064"/>
              <a:gd name="connsiteY0" fmla="*/ 581889 h 581889"/>
              <a:gd name="connsiteX1" fmla="*/ 539532 w 1079064"/>
              <a:gd name="connsiteY1" fmla="*/ 0 h 581889"/>
              <a:gd name="connsiteX2" fmla="*/ 1079064 w 1079064"/>
              <a:gd name="connsiteY2" fmla="*/ 581889 h 5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064" h="581889">
                <a:moveTo>
                  <a:pt x="0" y="581889"/>
                </a:moveTo>
                <a:lnTo>
                  <a:pt x="539532" y="0"/>
                </a:lnTo>
                <a:lnTo>
                  <a:pt x="1079064" y="581889"/>
                </a:ln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33" name="Isosceles Triangle 7">
            <a:extLst>
              <a:ext uri="{FF2B5EF4-FFF2-40B4-BE49-F238E27FC236}">
                <a16:creationId xmlns:a16="http://schemas.microsoft.com/office/drawing/2014/main" id="{CF01EFB9-F56B-F64C-BD85-E78430337139}"/>
              </a:ext>
            </a:extLst>
          </p:cNvPr>
          <p:cNvSpPr/>
          <p:nvPr/>
        </p:nvSpPr>
        <p:spPr>
          <a:xfrm rot="5400000">
            <a:off x="8468322" y="3503220"/>
            <a:ext cx="877494" cy="288138"/>
          </a:xfrm>
          <a:custGeom>
            <a:avLst/>
            <a:gdLst>
              <a:gd name="connsiteX0" fmla="*/ 0 w 1079064"/>
              <a:gd name="connsiteY0" fmla="*/ 581889 h 581889"/>
              <a:gd name="connsiteX1" fmla="*/ 539532 w 1079064"/>
              <a:gd name="connsiteY1" fmla="*/ 0 h 581889"/>
              <a:gd name="connsiteX2" fmla="*/ 1079064 w 1079064"/>
              <a:gd name="connsiteY2" fmla="*/ 581889 h 581889"/>
              <a:gd name="connsiteX3" fmla="*/ 0 w 1079064"/>
              <a:gd name="connsiteY3" fmla="*/ 581889 h 581889"/>
              <a:gd name="connsiteX0" fmla="*/ 0 w 1079064"/>
              <a:gd name="connsiteY0" fmla="*/ 581889 h 591462"/>
              <a:gd name="connsiteX1" fmla="*/ 539532 w 1079064"/>
              <a:gd name="connsiteY1" fmla="*/ 0 h 591462"/>
              <a:gd name="connsiteX2" fmla="*/ 1079064 w 1079064"/>
              <a:gd name="connsiteY2" fmla="*/ 581889 h 591462"/>
              <a:gd name="connsiteX3" fmla="*/ 547347 w 1079064"/>
              <a:gd name="connsiteY3" fmla="*/ 591462 h 591462"/>
              <a:gd name="connsiteX4" fmla="*/ 0 w 1079064"/>
              <a:gd name="connsiteY4" fmla="*/ 581889 h 591462"/>
              <a:gd name="connsiteX0" fmla="*/ 547347 w 1079064"/>
              <a:gd name="connsiteY0" fmla="*/ 591462 h 682902"/>
              <a:gd name="connsiteX1" fmla="*/ 0 w 1079064"/>
              <a:gd name="connsiteY1" fmla="*/ 581889 h 682902"/>
              <a:gd name="connsiteX2" fmla="*/ 539532 w 1079064"/>
              <a:gd name="connsiteY2" fmla="*/ 0 h 682902"/>
              <a:gd name="connsiteX3" fmla="*/ 1079064 w 1079064"/>
              <a:gd name="connsiteY3" fmla="*/ 581889 h 682902"/>
              <a:gd name="connsiteX4" fmla="*/ 638787 w 1079064"/>
              <a:gd name="connsiteY4" fmla="*/ 682902 h 682902"/>
              <a:gd name="connsiteX0" fmla="*/ 547347 w 1079064"/>
              <a:gd name="connsiteY0" fmla="*/ 591462 h 591462"/>
              <a:gd name="connsiteX1" fmla="*/ 0 w 1079064"/>
              <a:gd name="connsiteY1" fmla="*/ 581889 h 591462"/>
              <a:gd name="connsiteX2" fmla="*/ 539532 w 1079064"/>
              <a:gd name="connsiteY2" fmla="*/ 0 h 591462"/>
              <a:gd name="connsiteX3" fmla="*/ 1079064 w 1079064"/>
              <a:gd name="connsiteY3" fmla="*/ 581889 h 591462"/>
              <a:gd name="connsiteX0" fmla="*/ 0 w 1079064"/>
              <a:gd name="connsiteY0" fmla="*/ 581889 h 581889"/>
              <a:gd name="connsiteX1" fmla="*/ 539532 w 1079064"/>
              <a:gd name="connsiteY1" fmla="*/ 0 h 581889"/>
              <a:gd name="connsiteX2" fmla="*/ 1079064 w 1079064"/>
              <a:gd name="connsiteY2" fmla="*/ 581889 h 5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064" h="581889">
                <a:moveTo>
                  <a:pt x="0" y="581889"/>
                </a:moveTo>
                <a:lnTo>
                  <a:pt x="539532" y="0"/>
                </a:lnTo>
                <a:lnTo>
                  <a:pt x="1079064" y="581889"/>
                </a:ln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EF964-F71F-35A2-21AE-F3F0D11E473A}"/>
              </a:ext>
            </a:extLst>
          </p:cNvPr>
          <p:cNvSpPr txBox="1"/>
          <p:nvPr/>
        </p:nvSpPr>
        <p:spPr>
          <a:xfrm>
            <a:off x="372726" y="2059528"/>
            <a:ext cx="3435527" cy="11490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2880" indent="-182880"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 b="1">
                <a:solidFill>
                  <a:srgbClr val="2B3A42"/>
                </a:solidFill>
              </a:rPr>
              <a:t>Tabbed Popup Widget - </a:t>
            </a:r>
            <a:r>
              <a:rPr lang="en-US" sz="1200" b="1">
                <a:solidFill>
                  <a:schemeClr val="accent3"/>
                </a:solidFill>
              </a:rPr>
              <a:t>LIVE</a:t>
            </a:r>
            <a:endParaRPr lang="en-US" sz="1200" b="1">
              <a:solidFill>
                <a:schemeClr val="accent3"/>
              </a:solidFill>
              <a:cs typeface="Arial"/>
            </a:endParaRPr>
          </a:p>
          <a:p>
            <a:pPr marL="182880" indent="-182880"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 b="1">
                <a:solidFill>
                  <a:srgbClr val="2B3A42"/>
                </a:solidFill>
              </a:rPr>
              <a:t>Proof Point/Stat - </a:t>
            </a:r>
            <a:r>
              <a:rPr lang="en-US" sz="1200" b="1">
                <a:solidFill>
                  <a:schemeClr val="accent3"/>
                </a:solidFill>
              </a:rPr>
              <a:t>LIVE</a:t>
            </a:r>
            <a:endParaRPr lang="en-US" sz="1200" b="1">
              <a:solidFill>
                <a:schemeClr val="accent3"/>
              </a:solidFill>
              <a:cs typeface="Arial"/>
            </a:endParaRPr>
          </a:p>
          <a:p>
            <a:pPr marL="182880" indent="-182880"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 b="1">
                <a:solidFill>
                  <a:srgbClr val="2B3A42"/>
                </a:solidFill>
              </a:rPr>
              <a:t>Proof Point/Stat Icon - </a:t>
            </a:r>
            <a:r>
              <a:rPr lang="en-US" sz="1200" b="1">
                <a:solidFill>
                  <a:schemeClr val="accent3"/>
                </a:solidFill>
              </a:rPr>
              <a:t>LIVE</a:t>
            </a:r>
            <a:endParaRPr lang="en-US" sz="1200" b="1">
              <a:solidFill>
                <a:schemeClr val="accent3"/>
              </a:solidFill>
              <a:cs typeface="Arial"/>
            </a:endParaRPr>
          </a:p>
          <a:p>
            <a:pPr marL="182880" indent="-182880"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 b="1">
                <a:solidFill>
                  <a:srgbClr val="2B3A42"/>
                </a:solidFill>
              </a:rPr>
              <a:t>Proof Point/Stat Image-Text Carousel - </a:t>
            </a:r>
            <a:r>
              <a:rPr lang="en-US" sz="1200" b="1">
                <a:solidFill>
                  <a:schemeClr val="accent3"/>
                </a:solidFill>
              </a:rPr>
              <a:t>LIVE</a:t>
            </a:r>
            <a:endParaRPr lang="en-US" sz="1200">
              <a:solidFill>
                <a:srgbClr val="2B3A42"/>
              </a:solidFill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a-DK" sz="1100">
              <a:solidFill>
                <a:schemeClr val="tx2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53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75921F-E2CE-4D1D-B2C9-53542872E7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922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72565-B463-4A0D-AE01-73E66F41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Best Practice: </a:t>
            </a:r>
            <a:r>
              <a:rPr lang="en-US" i="1" dirty="0"/>
              <a:t>Hot Topics 2</a:t>
            </a:r>
          </a:p>
          <a:p>
            <a:r>
              <a:rPr lang="en-US" dirty="0"/>
              <a:t>Open Q&amp;A/Discussion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B8B85-2E5A-4FD5-B022-868DF0E3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065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C524C-9A53-4D86-B780-099467E7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733834"/>
            <a:ext cx="5004052" cy="4276349"/>
          </a:xfrm>
        </p:spPr>
        <p:txBody>
          <a:bodyPr/>
          <a:lstStyle/>
          <a:p>
            <a:r>
              <a:rPr lang="en-US" dirty="0"/>
              <a:t>Get your questions answered by the marketing automation team.  MA Open Office Hours are held monthly with the following agenda:</a:t>
            </a:r>
          </a:p>
          <a:p>
            <a:pPr lvl="1"/>
            <a:r>
              <a:rPr lang="en-US" dirty="0"/>
              <a:t>Learn about a tip or best practice  </a:t>
            </a:r>
          </a:p>
          <a:p>
            <a:pPr lvl="1"/>
            <a:r>
              <a:rPr lang="en-US" dirty="0"/>
              <a:t>Ask a question – Pre-submit your questions </a:t>
            </a:r>
            <a:r>
              <a:rPr lang="en-US" u="sng" dirty="0">
                <a:hlinkClick r:id="rId2"/>
              </a:rPr>
              <a:t>here</a:t>
            </a:r>
            <a:r>
              <a:rPr lang="en-US" u="sng" dirty="0"/>
              <a:t> </a:t>
            </a:r>
            <a:r>
              <a:rPr lang="en-US" dirty="0"/>
              <a:t>or ask during the office hours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Learn how to leverage IQVIA’s marketing systems and processes most effectively</a:t>
            </a:r>
            <a:endParaRPr lang="en-US" dirty="0">
              <a:cs typeface="Arial"/>
            </a:endParaRPr>
          </a:p>
          <a:p>
            <a:pPr lvl="1"/>
            <a:endParaRPr lang="en-US" dirty="0"/>
          </a:p>
          <a:p>
            <a:r>
              <a:rPr lang="en-US" b="1" u="sng" dirty="0"/>
              <a:t>Action:</a:t>
            </a:r>
            <a:r>
              <a:rPr lang="en-US" b="1" dirty="0"/>
              <a:t> </a:t>
            </a:r>
            <a:r>
              <a:rPr lang="en-US" dirty="0"/>
              <a:t>Sign up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, if you need to be added to the outlook invite</a:t>
            </a:r>
            <a:endParaRPr lang="en-US" dirty="0">
              <a:cs typeface="Arial"/>
            </a:endParaRPr>
          </a:p>
          <a:p>
            <a:endParaRPr lang="en-GB" dirty="0"/>
          </a:p>
          <a:p>
            <a:r>
              <a:rPr lang="en-US" b="1" u="sng" dirty="0">
                <a:cs typeface="Arial"/>
              </a:rPr>
              <a:t>Reminder: </a:t>
            </a:r>
            <a:r>
              <a:rPr lang="en-US" dirty="0">
                <a:cs typeface="Arial"/>
              </a:rPr>
              <a:t>Save your questions for the end or enter in the chat. We will address as many as we can!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2B8F4A-7A4B-45BF-B1D1-FEB2E02D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Operations Open Office Hours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1DC2E-BABE-4487-B9E1-D802B0DB3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90" y="1733835"/>
            <a:ext cx="453453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9AF8F-1FB0-147E-5457-062C5B7F4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4716193" cy="4994125"/>
          </a:xfrm>
        </p:spPr>
        <p:txBody>
          <a:bodyPr/>
          <a:lstStyle/>
          <a:p>
            <a:r>
              <a:rPr lang="en-GB" dirty="0"/>
              <a:t>Users facing issue with accessing Engage in Salesforce</a:t>
            </a:r>
          </a:p>
          <a:p>
            <a:r>
              <a:rPr lang="en-GB" dirty="0"/>
              <a:t>Seeing a grey error screen</a:t>
            </a:r>
          </a:p>
          <a:p>
            <a:r>
              <a:rPr lang="en-GB" dirty="0"/>
              <a:t>Issue is as a result of 3</a:t>
            </a:r>
            <a:r>
              <a:rPr lang="en-GB" baseline="30000" dirty="0"/>
              <a:t>rd </a:t>
            </a:r>
            <a:r>
              <a:rPr lang="en-GB" dirty="0"/>
              <a:t>party cookies being blocked</a:t>
            </a:r>
          </a:p>
          <a:p>
            <a:r>
              <a:rPr lang="en-GB" dirty="0"/>
              <a:t>Can be resolved by enabling 3</a:t>
            </a:r>
            <a:r>
              <a:rPr lang="en-GB" baseline="30000" dirty="0"/>
              <a:t>rd</a:t>
            </a:r>
            <a:r>
              <a:rPr lang="en-GB" dirty="0"/>
              <a:t> party cookies in Chrome</a:t>
            </a:r>
          </a:p>
          <a:p>
            <a:r>
              <a:rPr lang="en-GB" dirty="0"/>
              <a:t>In the address bar click on the eye icon with a line through it and then toggle 3</a:t>
            </a:r>
            <a:r>
              <a:rPr lang="en-GB" baseline="30000" dirty="0"/>
              <a:t>rd</a:t>
            </a:r>
            <a:r>
              <a:rPr lang="en-GB" dirty="0"/>
              <a:t> party cookies to be allowed</a:t>
            </a:r>
          </a:p>
          <a:p>
            <a:r>
              <a:rPr lang="en-GB" dirty="0"/>
              <a:t>May need to do this every 90 days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4F5817-674E-9C43-7643-302BD49C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Engage issue in Salesforce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BC8C0-96C8-498B-052A-CC7D92082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DA1CA4A-FAB5-1BDD-76AB-E23AAA07D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427" y="1224137"/>
            <a:ext cx="5086067" cy="191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522936-A753-38B8-1944-8735FCA4E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59" y="3429000"/>
            <a:ext cx="2637766" cy="38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29ABBC-03E0-1CB6-50FC-64100CA1B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338" y="4020640"/>
            <a:ext cx="2093686" cy="216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511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080BA2-0174-C1E3-DD50-D305C0AA6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5044556" cy="4994125"/>
          </a:xfrm>
        </p:spPr>
        <p:txBody>
          <a:bodyPr/>
          <a:lstStyle/>
          <a:p>
            <a:r>
              <a:rPr lang="en-GB"/>
              <a:t>Additional updates to Toolbox going live this week</a:t>
            </a:r>
          </a:p>
          <a:p>
            <a:pPr lvl="1"/>
            <a:r>
              <a:rPr lang="en-GB"/>
              <a:t>Updated FAQs</a:t>
            </a:r>
          </a:p>
          <a:p>
            <a:pPr lvl="1"/>
            <a:r>
              <a:rPr lang="en-GB"/>
              <a:t>Organizational Chart</a:t>
            </a:r>
          </a:p>
          <a:p>
            <a:pPr lvl="1"/>
            <a:r>
              <a:rPr lang="en-GB"/>
              <a:t>Public Holiday Calendar</a:t>
            </a:r>
          </a:p>
          <a:p>
            <a:pPr lvl="1"/>
            <a:endParaRPr lang="en-GB"/>
          </a:p>
          <a:p>
            <a:r>
              <a:rPr lang="en-GB"/>
              <a:t>Final updates still to be completed in the coming weeks include</a:t>
            </a:r>
          </a:p>
          <a:p>
            <a:pPr lvl="1">
              <a:buFontTx/>
              <a:buChar char="-"/>
            </a:pPr>
            <a:r>
              <a:rPr lang="en-GB"/>
              <a:t>Additional resources added to the Resources section (Direct Marketing guidance, Global privacy etc)</a:t>
            </a:r>
          </a:p>
          <a:p>
            <a:pPr lvl="1">
              <a:buFontTx/>
              <a:buChar char="-"/>
            </a:pPr>
            <a:r>
              <a:rPr lang="en-GB"/>
              <a:t>Word doc versions of EPG Health templates hosted in Help section</a:t>
            </a:r>
          </a:p>
          <a:p>
            <a:pPr marL="0" indent="0">
              <a:buNone/>
            </a:pPr>
            <a:r>
              <a:rPr lang="en-GB"/>
              <a:t>	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A4A8BC-D566-CC98-DBBD-8112711B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Toolbox Updates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13451-203D-3EB0-F061-9AA361B8E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B128CD-D146-45B7-24EA-4146FF4B2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037" y="740361"/>
            <a:ext cx="5579669" cy="2631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EC739C-690E-317E-E466-301754D6D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586" y="2906733"/>
            <a:ext cx="4213066" cy="253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9C8E5-4A88-FA63-F505-D320C6E0E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551" y="3485983"/>
            <a:ext cx="3754755" cy="27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67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4786B5-5B80-4E60-5E38-41541EE4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6492356" cy="4994125"/>
          </a:xfrm>
        </p:spPr>
        <p:txBody>
          <a:bodyPr/>
          <a:lstStyle/>
          <a:p>
            <a:r>
              <a:rPr lang="en-GB" dirty="0"/>
              <a:t>We have 7 calendars available to marketers, 4 specific to Outreach requests</a:t>
            </a:r>
          </a:p>
          <a:p>
            <a:pPr lvl="1"/>
            <a:r>
              <a:rPr lang="en-GB" sz="1200" b="1" dirty="0"/>
              <a:t>Outreach by Overall Status </a:t>
            </a:r>
            <a:r>
              <a:rPr lang="en-GB" sz="1200" dirty="0"/>
              <a:t>– Displays all Outreach Requests by their Status and can be filtered by Region, Audience or Status</a:t>
            </a:r>
          </a:p>
          <a:p>
            <a:pPr lvl="1"/>
            <a:r>
              <a:rPr lang="en-GB" sz="1200" b="1" dirty="0"/>
              <a:t>Outreach by Region </a:t>
            </a:r>
            <a:r>
              <a:rPr lang="en-GB" sz="1200" dirty="0"/>
              <a:t>– Displays Outreach by Region and Reporting Group and can be filtered by Region</a:t>
            </a:r>
          </a:p>
          <a:p>
            <a:pPr lvl="1"/>
            <a:r>
              <a:rPr lang="en-GB" sz="1200" b="1" dirty="0"/>
              <a:t>Outreach by Bullseye/Persona </a:t>
            </a:r>
            <a:r>
              <a:rPr lang="en-GB" sz="1200" dirty="0"/>
              <a:t>– Displays Outreach by Region and can be filtered by Bullseye/Persona</a:t>
            </a:r>
          </a:p>
          <a:p>
            <a:pPr lvl="1"/>
            <a:r>
              <a:rPr lang="en-GB" sz="1200" b="1" dirty="0"/>
              <a:t>Outreach by Stakeholder </a:t>
            </a:r>
            <a:r>
              <a:rPr lang="en-GB" sz="1200" dirty="0"/>
              <a:t>– Displays Outreach by the Marketer/Lead email address and can be filtered by Marketer</a:t>
            </a:r>
          </a:p>
          <a:p>
            <a:pPr lvl="1"/>
            <a:r>
              <a:rPr lang="en-GB" sz="1200" b="1" dirty="0"/>
              <a:t>Organic Social </a:t>
            </a:r>
            <a:r>
              <a:rPr lang="en-GB" sz="1200" dirty="0"/>
              <a:t>– Displays Organic Social requests (</a:t>
            </a:r>
            <a:r>
              <a:rPr lang="en-GB" sz="1200" dirty="0" err="1"/>
              <a:t>color</a:t>
            </a:r>
            <a:r>
              <a:rPr lang="en-GB" sz="1200" dirty="0"/>
              <a:t> coded by status) and can be filtered by Content Type and Reporting Group</a:t>
            </a:r>
          </a:p>
          <a:p>
            <a:pPr lvl="1"/>
            <a:r>
              <a:rPr lang="en-GB" sz="1200" b="1" dirty="0"/>
              <a:t>Website Requests </a:t>
            </a:r>
            <a:r>
              <a:rPr lang="en-GB" sz="1200" dirty="0"/>
              <a:t>– Displays Website requests, </a:t>
            </a:r>
            <a:r>
              <a:rPr lang="en-GB" sz="1200" dirty="0" err="1"/>
              <a:t>color</a:t>
            </a:r>
            <a:r>
              <a:rPr lang="en-GB" sz="1200" dirty="0"/>
              <a:t> coded by status, and can be filtered by Type and Reporting Group</a:t>
            </a:r>
          </a:p>
          <a:p>
            <a:pPr lvl="1"/>
            <a:r>
              <a:rPr lang="en-GB" sz="1200" b="1" dirty="0"/>
              <a:t>Paid Campaigns </a:t>
            </a:r>
            <a:r>
              <a:rPr lang="en-GB" sz="1200" dirty="0"/>
              <a:t>– Displays Paid Search and Paid Social campaigns, </a:t>
            </a:r>
            <a:r>
              <a:rPr lang="en-GB" sz="1200" dirty="0" err="1"/>
              <a:t>color</a:t>
            </a:r>
            <a:r>
              <a:rPr lang="en-GB" sz="1200" dirty="0"/>
              <a:t> coded by status and can be filtered by Campaign Type and Reporting Group</a:t>
            </a:r>
          </a:p>
          <a:p>
            <a:r>
              <a:rPr lang="en-GB" dirty="0"/>
              <a:t>Within each calendar you are able to filter, change the viewing period and you can also download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C8385-0FCA-2C20-ED48-8F7F1EB6B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Calendars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FAA70-577C-6BFE-2FC3-3305B504F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F9C7B5-FF8E-1141-D481-B5AD20899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113" y="1286359"/>
            <a:ext cx="3990687" cy="3031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1B244B-4BC9-C0B3-0BDC-956BFB863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231" y="4425166"/>
            <a:ext cx="1528619" cy="1776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32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B7DB5-AFC0-F698-C0B6-C5E7FD7FB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6294012" cy="4994125"/>
          </a:xfrm>
        </p:spPr>
        <p:txBody>
          <a:bodyPr/>
          <a:lstStyle/>
          <a:p>
            <a:r>
              <a:rPr lang="en-GB" dirty="0"/>
              <a:t>You will now need to have a campaign code before you can complete the following requests:-</a:t>
            </a:r>
          </a:p>
          <a:p>
            <a:pPr lvl="1"/>
            <a:r>
              <a:rPr lang="en-GB" dirty="0"/>
              <a:t>Organic Social</a:t>
            </a:r>
          </a:p>
          <a:p>
            <a:pPr lvl="1"/>
            <a:r>
              <a:rPr lang="en-GB" dirty="0"/>
              <a:t>Paid Social</a:t>
            </a:r>
          </a:p>
          <a:p>
            <a:pPr lvl="1"/>
            <a:r>
              <a:rPr lang="en-GB" dirty="0"/>
              <a:t>Paid Search</a:t>
            </a:r>
          </a:p>
          <a:p>
            <a:pPr lvl="1"/>
            <a:r>
              <a:rPr lang="en-GB" dirty="0"/>
              <a:t>External Activities Uploads</a:t>
            </a:r>
          </a:p>
          <a:p>
            <a:r>
              <a:rPr lang="en-GB" dirty="0"/>
              <a:t>When requesting a campaign code don’t paste in a full campaign code</a:t>
            </a:r>
          </a:p>
          <a:p>
            <a:r>
              <a:rPr lang="en-GB" dirty="0"/>
              <a:t>You can paste the full campaign code into the Campaign code fields on the various forms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9EC057-992C-9E9F-B418-25BAC428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Campaign Codes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15138-98B2-C660-CBBA-A0D1EAC4F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31169-631C-44ED-AB76-EE65A11E7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608" y="1800171"/>
            <a:ext cx="4231344" cy="198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A43206-22CD-98BE-E6F8-65A1165A3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614" y="4277592"/>
            <a:ext cx="2820741" cy="1616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CEE936-F585-3E89-DACE-F257B0F98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5218247" cy="4994125"/>
          </a:xfrm>
        </p:spPr>
        <p:txBody>
          <a:bodyPr/>
          <a:lstStyle/>
          <a:p>
            <a:r>
              <a:rPr lang="en-GB" dirty="0"/>
              <a:t>Recently added fields related to Parent Campaign Codes on the Outreach request and Campaign Code only request forms</a:t>
            </a:r>
          </a:p>
          <a:p>
            <a:r>
              <a:rPr lang="en-GB" dirty="0"/>
              <a:t>Process is designed to save marketers time and ensure a smoother set-up of parent/child campaigns</a:t>
            </a:r>
          </a:p>
          <a:p>
            <a:r>
              <a:rPr lang="en-GB" dirty="0"/>
              <a:t>You can select if you have a parent campaign to link to and supply the full parent campaign code</a:t>
            </a:r>
          </a:p>
          <a:p>
            <a:r>
              <a:rPr lang="en-GB" dirty="0"/>
              <a:t>Marketing Operations will then link the campaigns and this will be reflected in Salesforce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6250BF-EC7E-C291-1385-CC3458AB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 campaign codes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862C8-33A4-DE03-31DF-6AAD39AF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B0545-FC29-58BF-8E3D-A1E4EAF78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453" y="2118495"/>
            <a:ext cx="4318194" cy="171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8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080BA2-0174-C1E3-DD50-D305C0AA6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6330431" cy="4994125"/>
          </a:xfrm>
        </p:spPr>
        <p:txBody>
          <a:bodyPr/>
          <a:lstStyle/>
          <a:p>
            <a:r>
              <a:rPr lang="en-GB" sz="1400" dirty="0"/>
              <a:t>Lead Source values were updated on 21</a:t>
            </a:r>
            <a:r>
              <a:rPr lang="en-GB" sz="1400" baseline="30000" dirty="0"/>
              <a:t>st</a:t>
            </a:r>
            <a:r>
              <a:rPr lang="en-GB" sz="1400" dirty="0"/>
              <a:t> October in Salesforce</a:t>
            </a:r>
          </a:p>
          <a:p>
            <a:r>
              <a:rPr lang="en-GB" sz="1400" dirty="0"/>
              <a:t>These changes will improve data accuracy and consistency across campaigns, helping us better track lead performance and optimize marketing strategies.</a:t>
            </a:r>
          </a:p>
          <a:p>
            <a:r>
              <a:rPr lang="en-GB" sz="1400" dirty="0"/>
              <a:t>Request forms have been updated (Campaign Code only, Landing Page only, External Activities)</a:t>
            </a:r>
          </a:p>
          <a:p>
            <a:r>
              <a:rPr lang="en-GB" sz="1400" dirty="0"/>
              <a:t>New values have been added to the picklists in Eloqua:-</a:t>
            </a:r>
          </a:p>
          <a:p>
            <a:pPr lvl="1"/>
            <a:r>
              <a:rPr lang="en-GB" sz="1400" dirty="0"/>
              <a:t>Lead Source</a:t>
            </a:r>
          </a:p>
          <a:p>
            <a:pPr lvl="1"/>
            <a:r>
              <a:rPr lang="en-GB" sz="1400" dirty="0"/>
              <a:t>MQL Source</a:t>
            </a:r>
          </a:p>
          <a:p>
            <a:pPr lvl="1"/>
            <a:r>
              <a:rPr lang="en-GB" sz="1400" dirty="0"/>
              <a:t>Channel (Custom Campaign Field)</a:t>
            </a:r>
          </a:p>
          <a:p>
            <a:r>
              <a:rPr lang="en-GB" sz="1400" dirty="0"/>
              <a:t>Any uncertainty please reach out to Kristen or Phil</a:t>
            </a:r>
          </a:p>
          <a:p>
            <a:endParaRPr lang="en-GB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A4A8BC-D566-CC98-DBBD-8112711B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Lead Source Value Updates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13451-203D-3EB0-F061-9AA361B8E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C9FFB0-1009-84BC-E567-0217817F9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631" y="1257866"/>
            <a:ext cx="4297551" cy="3000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E957FC-4D59-32B4-5C66-6589970CC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813" y="3783420"/>
            <a:ext cx="2984646" cy="2249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1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_V3.0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2BF2B394-C116-4FD8-8097-904CF1E1A1C7}" vid="{299C8D79-C303-473B-A0C5-5D8409A37A8A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d99252-4236-4875-9705-b79300e2d557">
      <Terms xmlns="http://schemas.microsoft.com/office/infopath/2007/PartnerControls"/>
    </lcf76f155ced4ddcb4097134ff3c332f>
    <TaxCatchAll xmlns="1c9b69b2-596d-4757-b9cd-cd8972304ba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41A8027A94C54E8B871968FAA6C492" ma:contentTypeVersion="16" ma:contentTypeDescription="Create a new document." ma:contentTypeScope="" ma:versionID="462aaf31dcdf522561c146be05b251f4">
  <xsd:schema xmlns:xsd="http://www.w3.org/2001/XMLSchema" xmlns:xs="http://www.w3.org/2001/XMLSchema" xmlns:p="http://schemas.microsoft.com/office/2006/metadata/properties" xmlns:ns2="a3d99252-4236-4875-9705-b79300e2d557" xmlns:ns3="1c9b69b2-596d-4757-b9cd-cd8972304baa" targetNamespace="http://schemas.microsoft.com/office/2006/metadata/properties" ma:root="true" ma:fieldsID="9e6ee6a28acd404001292acf7e11d403" ns2:_="" ns3:_="">
    <xsd:import namespace="a3d99252-4236-4875-9705-b79300e2d557"/>
    <xsd:import namespace="1c9b69b2-596d-4757-b9cd-cd8972304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Doc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99252-4236-4875-9705-b79300e2d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DocTags" ma:index="20" nillable="true" ma:displayName="MediaServiceDocTags" ma:hidden="true" ma:internalName="MediaServiceDoc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b69b2-596d-4757-b9cd-cd8972304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67e752f-aa54-418c-a827-14a947def056}" ma:internalName="TaxCatchAll" ma:showField="CatchAllData" ma:web="1c9b69b2-596d-4757-b9cd-cd8972304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4819FA-8A53-4653-ABFC-1478ED469FDC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1c9b69b2-596d-4757-b9cd-cd8972304baa"/>
    <ds:schemaRef ds:uri="http://purl.org/dc/elements/1.1/"/>
    <ds:schemaRef ds:uri="http://purl.org/dc/terms/"/>
    <ds:schemaRef ds:uri="a3d99252-4236-4875-9705-b79300e2d557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CA6650-5898-401A-A749-4430AFBC14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D7CD63-546F-44D8-80E6-1AF994EE81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d99252-4236-4875-9705-b79300e2d557"/>
    <ds:schemaRef ds:uri="1c9b69b2-596d-4757-b9cd-cd8972304b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IQVIA 2024</Template>
  <TotalTime>12714</TotalTime>
  <Words>1013</Words>
  <Application>Microsoft Office PowerPoint</Application>
  <PresentationFormat>Widescreen</PresentationFormat>
  <Paragraphs>117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Arial,Sans-Serif</vt:lpstr>
      <vt:lpstr>Georgia</vt:lpstr>
      <vt:lpstr>System Font Regular</vt:lpstr>
      <vt:lpstr>Wingdings</vt:lpstr>
      <vt:lpstr>IQVIA_V3.0.0</vt:lpstr>
      <vt:lpstr>think-cell Slide</vt:lpstr>
      <vt:lpstr>Marketing Operations</vt:lpstr>
      <vt:lpstr>Agenda</vt:lpstr>
      <vt:lpstr>Marketing Operations Open Office Hours </vt:lpstr>
      <vt:lpstr>Engage issue in Salesforce</vt:lpstr>
      <vt:lpstr>Toolbox Updates</vt:lpstr>
      <vt:lpstr>Calendars</vt:lpstr>
      <vt:lpstr>Campaign Codes</vt:lpstr>
      <vt:lpstr>Parent campaign codes</vt:lpstr>
      <vt:lpstr>Lead Source Value Updates</vt:lpstr>
      <vt:lpstr>Enhanced proof point modules</vt:lpstr>
      <vt:lpstr>Tabbed Popup Widget </vt:lpstr>
      <vt:lpstr>Feature Story</vt:lpstr>
      <vt:lpstr>“What’s New” page added to Brand World website guidelines</vt:lpstr>
      <vt:lpstr>Module gallery page</vt:lpstr>
      <vt:lpstr>New Module Development: Planned Timeline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Operations</dc:title>
  <dc:creator>Cuff, Phil</dc:creator>
  <cp:lastModifiedBy>Cuff, Phil</cp:lastModifiedBy>
  <cp:revision>7</cp:revision>
  <cp:lastPrinted>2019-08-20T20:33:24Z</cp:lastPrinted>
  <dcterms:created xsi:type="dcterms:W3CDTF">2024-03-26T17:31:53Z</dcterms:created>
  <dcterms:modified xsi:type="dcterms:W3CDTF">2024-11-07T10:08:14Z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0x0101007741A8027A94C54E8B871968FAA6C492</vt:lpwstr>
  </property>
  <property fmtid="{D5CDD505-2E9C-101B-9397-08002B2CF9AE}" pid="3" name="MediaServiceImageTags">
    <vt:lpwstr/>
  </property>
</Properties>
</file>